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0"/>
  </p:notesMasterIdLst>
  <p:sldIdLst>
    <p:sldId id="256" r:id="rId2"/>
    <p:sldId id="325" r:id="rId3"/>
    <p:sldId id="320" r:id="rId4"/>
    <p:sldId id="321" r:id="rId5"/>
    <p:sldId id="322" r:id="rId6"/>
    <p:sldId id="323" r:id="rId7"/>
    <p:sldId id="326" r:id="rId8"/>
    <p:sldId id="324" r:id="rId9"/>
    <p:sldId id="328" r:id="rId10"/>
    <p:sldId id="327" r:id="rId11"/>
    <p:sldId id="329" r:id="rId12"/>
    <p:sldId id="330" r:id="rId13"/>
    <p:sldId id="331" r:id="rId14"/>
    <p:sldId id="332" r:id="rId15"/>
    <p:sldId id="333" r:id="rId16"/>
    <p:sldId id="334" r:id="rId17"/>
    <p:sldId id="335" r:id="rId18"/>
    <p:sldId id="336" r:id="rId19"/>
  </p:sldIdLst>
  <p:sldSz cx="9144000" cy="6858000" type="screen4x3"/>
  <p:notesSz cx="7099300" cy="10234613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Calibri" pitchFamily="34" charset="0"/>
        <a:ea typeface="+mn-ea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Calibri" pitchFamily="34" charset="0"/>
        <a:ea typeface="+mn-ea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Calibri" pitchFamily="34" charset="0"/>
        <a:ea typeface="+mn-ea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Calibri" pitchFamily="34" charset="0"/>
        <a:ea typeface="+mn-ea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958" autoAdjust="0"/>
    <p:restoredTop sz="94660"/>
  </p:normalViewPr>
  <p:slideViewPr>
    <p:cSldViewPr>
      <p:cViewPr>
        <p:scale>
          <a:sx n="80" d="100"/>
          <a:sy n="80" d="100"/>
        </p:scale>
        <p:origin x="-666" y="-7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  <p:sp>
        <p:nvSpPr>
          <p:cNvPr id="23558" name="Rectangle 5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-15425738" y="-13203238"/>
            <a:ext cx="18632488" cy="139747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4" name="Rectangle 6"/>
          <p:cNvSpPr>
            <a:spLocks noGrp="1" noChangeArrowheads="1"/>
          </p:cNvSpPr>
          <p:nvPr>
            <p:ph type="body"/>
          </p:nvPr>
        </p:nvSpPr>
        <p:spPr bwMode="auto">
          <a:xfrm>
            <a:off x="709613" y="4860925"/>
            <a:ext cx="5672137" cy="4597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it-IT" noProof="0" smtClean="0"/>
          </a:p>
        </p:txBody>
      </p:sp>
    </p:spTree>
    <p:extLst>
      <p:ext uri="{BB962C8B-B14F-4D97-AF65-F5344CB8AC3E}">
        <p14:creationId xmlns:p14="http://schemas.microsoft.com/office/powerpoint/2010/main" val="5898398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"/>
          <p:cNvSpPr txBox="1">
            <a:spLocks noChangeArrowheads="1"/>
          </p:cNvSpPr>
          <p:nvPr/>
        </p:nvSpPr>
        <p:spPr bwMode="auto">
          <a:xfrm>
            <a:off x="1182688" y="777875"/>
            <a:ext cx="4733925" cy="38385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body"/>
          </p:nvPr>
        </p:nvSpPr>
        <p:spPr>
          <a:xfrm>
            <a:off x="709613" y="4860925"/>
            <a:ext cx="5673725" cy="4598988"/>
          </a:xfrm>
          <a:noFill/>
          <a:ln/>
        </p:spPr>
        <p:txBody>
          <a:bodyPr wrap="none" lIns="99048" tIns="49524" rIns="99048" bIns="49524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AE94AA-8BC5-4E92-BAC5-4EA01DB003C7}" type="slidenum">
              <a:rPr lang="fr-CA"/>
              <a:pPr>
                <a:defRPr/>
              </a:pPr>
              <a:t>‹N›</a:t>
            </a:fld>
            <a:endParaRPr lang="fr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4DF03D-B504-49FA-A14E-5ED09996AEEF}" type="slidenum">
              <a:rPr lang="fr-CA"/>
              <a:pPr>
                <a:defRPr/>
              </a:pPr>
              <a:t>‹N›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4638" y="128588"/>
            <a:ext cx="2054225" cy="5989637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5038" cy="5989637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58B685-9374-4694-A626-704A7EE1B984}" type="slidenum">
              <a:rPr lang="fr-CA"/>
              <a:pPr>
                <a:defRPr/>
              </a:pPr>
              <a:t>‹N›</a:t>
            </a:fld>
            <a:endParaRPr lang="fr-C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457200" y="128588"/>
            <a:ext cx="8221663" cy="5989637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F28486-75CA-4EDD-A456-0EC481F40640}" type="slidenum">
              <a:rPr lang="fr-CA"/>
              <a:pPr>
                <a:defRPr/>
              </a:pPr>
              <a:t>‹N›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035760-DDBE-4EA9-8405-D4F054553938}" type="slidenum">
              <a:rPr lang="fr-CA"/>
              <a:pPr>
                <a:defRPr/>
              </a:pPr>
              <a:t>‹N›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95D6B6-46BF-434F-953B-A3E7F5B5C12A}" type="slidenum">
              <a:rPr lang="fr-CA"/>
              <a:pPr>
                <a:defRPr/>
              </a:pPr>
              <a:t>‹N›</a:t>
            </a:fld>
            <a:endParaRPr lang="fr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3838" cy="4518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3438" y="1600200"/>
            <a:ext cx="4035425" cy="4518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F0AFEC-A5F5-41CD-8526-D84AF0AFDEB1}" type="slidenum">
              <a:rPr lang="fr-CA"/>
              <a:pPr>
                <a:defRPr/>
              </a:pPr>
              <a:t>‹N›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F5AAC-3038-4A77-9AF9-5549E8464F23}" type="slidenum">
              <a:rPr lang="fr-CA"/>
              <a:pPr>
                <a:defRPr/>
              </a:pPr>
              <a:t>‹N›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36F915-B519-491B-9A60-9FF8841D72D3}" type="slidenum">
              <a:rPr lang="fr-CA"/>
              <a:pPr>
                <a:defRPr/>
              </a:pPr>
              <a:t>‹N›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1F582D-4DDE-40F4-A9E0-CBA7D2CD74A5}" type="slidenum">
              <a:rPr lang="fr-CA"/>
              <a:pPr>
                <a:defRPr/>
              </a:pPr>
              <a:t>‹N›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9C8AD9-6991-4199-B728-769DB9479F45}" type="slidenum">
              <a:rPr lang="fr-CA"/>
              <a:pPr>
                <a:defRPr/>
              </a:pPr>
              <a:t>‹N›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24AAC-BE2B-446E-B21A-E8717610E6DD}" type="slidenum">
              <a:rPr lang="fr-CA"/>
              <a:pPr>
                <a:defRPr/>
              </a:pPr>
              <a:t>‹N›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1663" cy="1433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Cliccate per modificare il formato del testo del titolo</a:t>
            </a: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1663" cy="4518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Cliccate per modificare il formato del testo della struttura</a:t>
            </a:r>
          </a:p>
          <a:p>
            <a:pPr lvl="1"/>
            <a:r>
              <a:rPr lang="en-GB" smtClean="0"/>
              <a:t>Secondo livello struttura</a:t>
            </a:r>
          </a:p>
          <a:p>
            <a:pPr lvl="2"/>
            <a:r>
              <a:rPr lang="en-GB" smtClean="0"/>
              <a:t>Terzo livello struttura</a:t>
            </a:r>
          </a:p>
          <a:p>
            <a:pPr lvl="3"/>
            <a:r>
              <a:rPr lang="en-GB" smtClean="0"/>
              <a:t>Quarto livello struttura</a:t>
            </a:r>
          </a:p>
          <a:p>
            <a:pPr lvl="4"/>
            <a:r>
              <a:rPr lang="en-GB" smtClean="0"/>
              <a:t>Quinto livello struttura</a:t>
            </a:r>
          </a:p>
          <a:p>
            <a:pPr lvl="4"/>
            <a:r>
              <a:rPr lang="en-GB" smtClean="0"/>
              <a:t>Sesto livello struttura</a:t>
            </a:r>
          </a:p>
          <a:p>
            <a:pPr lvl="4"/>
            <a:r>
              <a:rPr lang="en-GB" smtClean="0"/>
              <a:t>Settimo livello struttura</a:t>
            </a:r>
          </a:p>
          <a:p>
            <a:pPr lvl="4"/>
            <a:r>
              <a:rPr lang="en-GB" smtClean="0"/>
              <a:t>Ottavo livello struttura</a:t>
            </a:r>
          </a:p>
          <a:p>
            <a:pPr lvl="4"/>
            <a:r>
              <a:rPr lang="en-GB" smtClean="0"/>
              <a:t>Nono livello struttura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25663" cy="357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124200" y="6308725"/>
            <a:ext cx="28956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25663" cy="357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4D5CE6EB-268B-48E2-A641-A5A270F1AAF1}" type="slidenum">
              <a:rPr lang="fr-CA"/>
              <a:pPr>
                <a:defRPr/>
              </a:pPr>
              <a:t>‹N›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o_di_Microsoft_Word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"/>
          <p:cNvSpPr txBox="1">
            <a:spLocks noChangeArrowheads="1"/>
          </p:cNvSpPr>
          <p:nvPr/>
        </p:nvSpPr>
        <p:spPr bwMode="auto">
          <a:xfrm>
            <a:off x="306696" y="2276872"/>
            <a:ext cx="8137525" cy="727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400" b="1" dirty="0" smtClean="0">
                <a:solidFill>
                  <a:srgbClr val="FF9900"/>
                </a:solidFill>
                <a:latin typeface="Verdana" pitchFamily="34" charset="0"/>
              </a:rPr>
              <a:t>Metano – idrogeno per la mobilità urbana</a:t>
            </a:r>
            <a:endParaRPr lang="fr-CA" sz="2400" b="1" dirty="0">
              <a:solidFill>
                <a:srgbClr val="FF9900"/>
              </a:solidFill>
              <a:latin typeface="Verdana" pitchFamily="34" charset="0"/>
            </a:endParaRPr>
          </a:p>
        </p:txBody>
      </p:sp>
      <p:sp>
        <p:nvSpPr>
          <p:cNvPr id="4100" name="Text Box 6"/>
          <p:cNvSpPr txBox="1">
            <a:spLocks noChangeArrowheads="1"/>
          </p:cNvSpPr>
          <p:nvPr/>
        </p:nvSpPr>
        <p:spPr bwMode="auto">
          <a:xfrm>
            <a:off x="323850" y="5949950"/>
            <a:ext cx="4032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dirty="0" smtClean="0">
                <a:solidFill>
                  <a:schemeClr val="tx1"/>
                </a:solidFill>
              </a:rPr>
              <a:t>ENEA 07-12-12/Roma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4101" name="Text Box 7"/>
          <p:cNvSpPr txBox="1">
            <a:spLocks noChangeArrowheads="1"/>
          </p:cNvSpPr>
          <p:nvPr/>
        </p:nvSpPr>
        <p:spPr bwMode="auto">
          <a:xfrm>
            <a:off x="773543" y="3270113"/>
            <a:ext cx="8064500" cy="271061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i="1" dirty="0">
                <a:solidFill>
                  <a:srgbClr val="0C2577"/>
                </a:solidFill>
                <a:latin typeface="Verdana" pitchFamily="34" charset="0"/>
              </a:rPr>
              <a:t>Antonino Genovese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dirty="0">
              <a:solidFill>
                <a:srgbClr val="0C2577"/>
              </a:solidFill>
              <a:latin typeface="Verdana" pitchFamily="34" charset="0"/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600" b="1" dirty="0">
                <a:solidFill>
                  <a:srgbClr val="0C2577"/>
                </a:solidFill>
                <a:latin typeface="Verdana" pitchFamily="34" charset="0"/>
              </a:rPr>
              <a:t>ENEA</a:t>
            </a:r>
            <a:endParaRPr lang="it-IT" sz="1600" dirty="0">
              <a:solidFill>
                <a:srgbClr val="0C2577"/>
              </a:solidFill>
              <a:latin typeface="Verdana" pitchFamily="34" charset="0"/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600" dirty="0">
                <a:solidFill>
                  <a:srgbClr val="0C2577"/>
                </a:solidFill>
                <a:latin typeface="Verdana" pitchFamily="34" charset="0"/>
              </a:rPr>
              <a:t>Unità Tecnologie per l’Energia e l’Industria – Laboratorio Veicoli a basso impatto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600" dirty="0">
                <a:solidFill>
                  <a:srgbClr val="0C2577"/>
                </a:solidFill>
                <a:latin typeface="Verdana" pitchFamily="34" charset="0"/>
              </a:rPr>
              <a:t>	</a:t>
            </a:r>
            <a:endParaRPr lang="it-IT" sz="1600" dirty="0" smtClean="0">
              <a:solidFill>
                <a:srgbClr val="0C2577"/>
              </a:solidFill>
              <a:latin typeface="Verdana" pitchFamily="34" charset="0"/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i="1" dirty="0" smtClean="0">
                <a:solidFill>
                  <a:srgbClr val="0C2577"/>
                </a:solidFill>
                <a:latin typeface="Verdana" pitchFamily="34" charset="0"/>
              </a:rPr>
              <a:t>Fabio Fraticelli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1600" dirty="0">
              <a:solidFill>
                <a:srgbClr val="0C2577"/>
              </a:solidFill>
              <a:latin typeface="Verdana" pitchFamily="34" charset="0"/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b="1" dirty="0" smtClean="0">
                <a:solidFill>
                  <a:srgbClr val="0C2577"/>
                </a:solidFill>
                <a:latin typeface="Verdana" pitchFamily="34" charset="0"/>
              </a:rPr>
              <a:t>CITERA</a:t>
            </a:r>
            <a:r>
              <a:rPr lang="it-IT" dirty="0" smtClean="0">
                <a:solidFill>
                  <a:srgbClr val="0C2577"/>
                </a:solidFill>
                <a:latin typeface="Verdana" pitchFamily="34" charset="0"/>
              </a:rPr>
              <a:t>  Un. di Roma  La Sapienza</a:t>
            </a:r>
            <a:endParaRPr lang="it-IT" dirty="0">
              <a:solidFill>
                <a:srgbClr val="0C2577"/>
              </a:solidFill>
              <a:latin typeface="Verdana" pitchFamily="34" charset="0"/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b="1" dirty="0">
              <a:solidFill>
                <a:srgbClr val="D58520"/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23528" y="260648"/>
            <a:ext cx="6984776" cy="334962"/>
          </a:xfrm>
          <a:prstGeom prst="rect">
            <a:avLst/>
          </a:prstGeom>
        </p:spPr>
        <p:txBody>
          <a:bodyPr/>
          <a:lstStyle/>
          <a:p>
            <a:pPr marL="0" lvl="6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GB" b="1" kern="0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Circuito</a:t>
            </a:r>
            <a:r>
              <a:rPr lang="en-GB" b="1" kern="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kern="0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cittadino</a:t>
            </a:r>
            <a:r>
              <a:rPr lang="en-GB" b="1" kern="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GB" b="1" kern="0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prova</a:t>
            </a:r>
            <a:endParaRPr lang="en-US" kern="0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329679" y="1052736"/>
            <a:ext cx="842262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i="1" dirty="0" smtClean="0">
                <a:solidFill>
                  <a:schemeClr val="accent6"/>
                </a:solidFill>
              </a:rPr>
              <a:t>L’anello </a:t>
            </a:r>
            <a:r>
              <a:rPr lang="it-IT" b="1" i="1" dirty="0">
                <a:solidFill>
                  <a:schemeClr val="accent6"/>
                </a:solidFill>
              </a:rPr>
              <a:t>di circa 16 km comprendente</a:t>
            </a:r>
            <a:r>
              <a:rPr lang="it-IT" i="1" dirty="0">
                <a:solidFill>
                  <a:schemeClr val="accent6"/>
                </a:solidFill>
              </a:rPr>
              <a:t>:</a:t>
            </a:r>
          </a:p>
          <a:p>
            <a:r>
              <a:rPr lang="it-IT" b="1" i="1" dirty="0">
                <a:solidFill>
                  <a:schemeClr val="accent6"/>
                </a:solidFill>
              </a:rPr>
              <a:t>tratti di strade consolari </a:t>
            </a:r>
            <a:r>
              <a:rPr lang="it-IT" i="1" dirty="0">
                <a:solidFill>
                  <a:schemeClr val="accent6"/>
                </a:solidFill>
              </a:rPr>
              <a:t>(Viale Tor di Quinto, Via Nomentana)</a:t>
            </a:r>
            <a:r>
              <a:rPr lang="it-IT" b="1" i="1" dirty="0">
                <a:solidFill>
                  <a:schemeClr val="accent6"/>
                </a:solidFill>
              </a:rPr>
              <a:t>;</a:t>
            </a:r>
          </a:p>
          <a:p>
            <a:r>
              <a:rPr lang="it-IT" b="1" i="1" dirty="0">
                <a:solidFill>
                  <a:schemeClr val="accent6"/>
                </a:solidFill>
              </a:rPr>
              <a:t>tratti prossimi al centro storico </a:t>
            </a:r>
            <a:r>
              <a:rPr lang="it-IT" i="1" dirty="0">
                <a:solidFill>
                  <a:schemeClr val="accent6"/>
                </a:solidFill>
              </a:rPr>
              <a:t>(Lungotevere)</a:t>
            </a:r>
            <a:r>
              <a:rPr lang="it-IT" b="1" i="1" dirty="0">
                <a:solidFill>
                  <a:schemeClr val="accent6"/>
                </a:solidFill>
              </a:rPr>
              <a:t>;</a:t>
            </a:r>
          </a:p>
          <a:p>
            <a:r>
              <a:rPr lang="it-IT" b="1" i="1" dirty="0">
                <a:solidFill>
                  <a:schemeClr val="accent6"/>
                </a:solidFill>
              </a:rPr>
              <a:t>tratti di strade a percorrenza veloce senza intersezioni a raso </a:t>
            </a:r>
            <a:r>
              <a:rPr lang="it-IT" i="1" dirty="0">
                <a:solidFill>
                  <a:schemeClr val="accent6"/>
                </a:solidFill>
              </a:rPr>
              <a:t>(Circonvallazione</a:t>
            </a:r>
          </a:p>
          <a:p>
            <a:r>
              <a:rPr lang="it-IT" i="1" dirty="0">
                <a:solidFill>
                  <a:schemeClr val="accent6"/>
                </a:solidFill>
              </a:rPr>
              <a:t>Orientale, Via del Muro Torto)</a:t>
            </a:r>
            <a:r>
              <a:rPr lang="it-IT" b="1" i="1" dirty="0">
                <a:solidFill>
                  <a:schemeClr val="accent6"/>
                </a:solidFill>
              </a:rPr>
              <a:t>.</a:t>
            </a:r>
            <a:endParaRPr lang="it-IT" dirty="0">
              <a:solidFill>
                <a:schemeClr val="accent6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367740" y="4437112"/>
            <a:ext cx="828091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i="1" dirty="0">
                <a:solidFill>
                  <a:schemeClr val="accent6"/>
                </a:solidFill>
              </a:rPr>
              <a:t>METODOLOGIA DI </a:t>
            </a:r>
            <a:r>
              <a:rPr lang="it-IT" i="1" dirty="0" smtClean="0">
                <a:solidFill>
                  <a:schemeClr val="accent6"/>
                </a:solidFill>
              </a:rPr>
              <a:t>PERCORRENZA</a:t>
            </a:r>
          </a:p>
          <a:p>
            <a:pPr algn="ctr"/>
            <a:endParaRPr lang="it-IT" i="1" dirty="0">
              <a:solidFill>
                <a:schemeClr val="accent6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it-IT" dirty="0">
                <a:solidFill>
                  <a:schemeClr val="accent6"/>
                </a:solidFill>
              </a:rPr>
              <a:t> </a:t>
            </a:r>
            <a:r>
              <a:rPr lang="it-IT" b="1" i="1" dirty="0">
                <a:solidFill>
                  <a:schemeClr val="accent6"/>
                </a:solidFill>
              </a:rPr>
              <a:t>STESSO CONDUCENTE </a:t>
            </a:r>
            <a:r>
              <a:rPr lang="it-IT" i="1" dirty="0">
                <a:solidFill>
                  <a:schemeClr val="accent6"/>
                </a:solidFill>
              </a:rPr>
              <a:t>per tutte le ripetizioni del percorso</a:t>
            </a:r>
            <a:r>
              <a:rPr lang="it-IT" b="1" i="1" dirty="0">
                <a:solidFill>
                  <a:schemeClr val="accent6"/>
                </a:solidFill>
              </a:rPr>
              <a:t>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dirty="0">
                <a:solidFill>
                  <a:schemeClr val="accent6"/>
                </a:solidFill>
              </a:rPr>
              <a:t> </a:t>
            </a:r>
            <a:r>
              <a:rPr lang="it-IT" i="1" dirty="0">
                <a:solidFill>
                  <a:schemeClr val="accent6"/>
                </a:solidFill>
              </a:rPr>
              <a:t>Ripetizioni del circuito effettuate nei </a:t>
            </a:r>
            <a:r>
              <a:rPr lang="it-IT" b="1" i="1" dirty="0">
                <a:solidFill>
                  <a:schemeClr val="accent6"/>
                </a:solidFill>
              </a:rPr>
              <a:t>MEDESIMI ORARI;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b="1" i="1" dirty="0" smtClean="0">
                <a:solidFill>
                  <a:schemeClr val="accent6"/>
                </a:solidFill>
              </a:rPr>
              <a:t>DUE </a:t>
            </a:r>
            <a:r>
              <a:rPr lang="it-IT" b="1" i="1" dirty="0">
                <a:solidFill>
                  <a:schemeClr val="accent6"/>
                </a:solidFill>
              </a:rPr>
              <a:t>RIPETIZIONI </a:t>
            </a:r>
            <a:r>
              <a:rPr lang="it-IT" i="1" dirty="0">
                <a:solidFill>
                  <a:schemeClr val="accent6"/>
                </a:solidFill>
              </a:rPr>
              <a:t>del percorso per ogni carburante (benzina, metano e</a:t>
            </a:r>
          </a:p>
          <a:p>
            <a:r>
              <a:rPr lang="it-IT" i="1" dirty="0" smtClean="0">
                <a:solidFill>
                  <a:schemeClr val="accent6"/>
                </a:solidFill>
              </a:rPr>
              <a:t>      miscele </a:t>
            </a:r>
            <a:r>
              <a:rPr lang="it-IT" i="1" dirty="0">
                <a:solidFill>
                  <a:schemeClr val="accent6"/>
                </a:solidFill>
              </a:rPr>
              <a:t>idrogeno-metano)</a:t>
            </a:r>
            <a:endParaRPr lang="it-IT" dirty="0">
              <a:solidFill>
                <a:schemeClr val="accent6"/>
              </a:solidFill>
            </a:endParaRPr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530064"/>
            <a:ext cx="13324640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171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052736"/>
            <a:ext cx="5909302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23528" y="260648"/>
            <a:ext cx="6984776" cy="334962"/>
          </a:xfrm>
          <a:prstGeom prst="rect">
            <a:avLst/>
          </a:prstGeom>
        </p:spPr>
        <p:txBody>
          <a:bodyPr/>
          <a:lstStyle/>
          <a:p>
            <a:pPr marL="0" lvl="6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GB" b="1" kern="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Tempo di </a:t>
            </a:r>
            <a:r>
              <a:rPr lang="en-GB" b="1" kern="0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percorrenza</a:t>
            </a:r>
            <a:r>
              <a:rPr lang="en-GB" b="1" kern="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del </a:t>
            </a:r>
            <a:r>
              <a:rPr lang="en-GB" b="1" kern="0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circuito</a:t>
            </a:r>
            <a:endParaRPr lang="en-US" kern="0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971600" y="5085184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accent6"/>
                </a:solidFill>
              </a:rPr>
              <a:t>I test del primo ciclo sono stati condotti il mattino quando l’incidenza del traffico lungo le direttrici casa – lavoro è maggiore. </a:t>
            </a:r>
            <a:endParaRPr lang="it-IT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59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323528" y="260648"/>
            <a:ext cx="6984776" cy="334962"/>
          </a:xfrm>
          <a:prstGeom prst="rect">
            <a:avLst/>
          </a:prstGeom>
        </p:spPr>
        <p:txBody>
          <a:bodyPr/>
          <a:lstStyle/>
          <a:p>
            <a:pPr marL="0" lvl="6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GB" b="1" kern="0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Velocità</a:t>
            </a:r>
            <a:r>
              <a:rPr lang="en-GB" b="1" kern="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kern="0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sul</a:t>
            </a:r>
            <a:r>
              <a:rPr lang="en-GB" b="1" kern="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kern="0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circuito</a:t>
            </a:r>
            <a:endParaRPr lang="en-US" kern="0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339" y="1343092"/>
            <a:ext cx="6035109" cy="3886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944069" y="5427833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accent6"/>
                </a:solidFill>
              </a:rPr>
              <a:t>La velocità media del primo ciclo è intorno ai 15 km/h contro i 20 km/h del secondo ciclo. </a:t>
            </a:r>
            <a:endParaRPr lang="it-IT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00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323528" y="260648"/>
            <a:ext cx="6984776" cy="334962"/>
          </a:xfrm>
          <a:prstGeom prst="rect">
            <a:avLst/>
          </a:prstGeom>
        </p:spPr>
        <p:txBody>
          <a:bodyPr/>
          <a:lstStyle/>
          <a:p>
            <a:pPr marL="0" lvl="6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GB" b="1" kern="0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Emissioni</a:t>
            </a:r>
            <a:r>
              <a:rPr lang="en-GB" b="1" kern="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CO</a:t>
            </a:r>
            <a:r>
              <a:rPr lang="en-GB" sz="1100" b="1" kern="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1100" kern="0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196752"/>
            <a:ext cx="5925230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1115616" y="5013176"/>
            <a:ext cx="66967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accent6"/>
                </a:solidFill>
              </a:rPr>
              <a:t>Riduzione dal 25% ( miscela al 10% H</a:t>
            </a:r>
            <a:r>
              <a:rPr lang="it-IT" sz="1200" dirty="0" smtClean="0">
                <a:solidFill>
                  <a:schemeClr val="accent6"/>
                </a:solidFill>
              </a:rPr>
              <a:t>2</a:t>
            </a:r>
            <a:r>
              <a:rPr lang="it-IT" dirty="0" smtClean="0">
                <a:solidFill>
                  <a:schemeClr val="accent6"/>
                </a:solidFill>
              </a:rPr>
              <a:t>) al 50% ( miscela al 30% H</a:t>
            </a:r>
            <a:r>
              <a:rPr lang="it-IT" sz="1200" dirty="0" smtClean="0">
                <a:solidFill>
                  <a:schemeClr val="accent6"/>
                </a:solidFill>
              </a:rPr>
              <a:t>2</a:t>
            </a:r>
            <a:r>
              <a:rPr lang="it-IT" dirty="0" smtClean="0">
                <a:solidFill>
                  <a:schemeClr val="accent6"/>
                </a:solidFill>
              </a:rPr>
              <a:t>) rispetto alla benzina</a:t>
            </a:r>
          </a:p>
          <a:p>
            <a:r>
              <a:rPr lang="it-IT" dirty="0" smtClean="0">
                <a:solidFill>
                  <a:schemeClr val="accent6"/>
                </a:solidFill>
              </a:rPr>
              <a:t>Riduzione più contenuta rispetto al metano : dal 10% al 30% </a:t>
            </a:r>
            <a:endParaRPr lang="it-IT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05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052736"/>
            <a:ext cx="6789326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Connettore 1 3"/>
          <p:cNvCxnSpPr/>
          <p:nvPr/>
        </p:nvCxnSpPr>
        <p:spPr bwMode="auto">
          <a:xfrm>
            <a:off x="1979712" y="3140968"/>
            <a:ext cx="6285270" cy="0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CasellaDiTesto 7"/>
          <p:cNvSpPr txBox="1"/>
          <p:nvPr/>
        </p:nvSpPr>
        <p:spPr>
          <a:xfrm>
            <a:off x="3959932" y="5332796"/>
            <a:ext cx="1512168" cy="646331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accent6"/>
                </a:solidFill>
              </a:rPr>
              <a:t>    130 g/km    limite Euro 5</a:t>
            </a:r>
            <a:endParaRPr lang="it-IT" dirty="0">
              <a:solidFill>
                <a:schemeClr val="accent6"/>
              </a:solidFill>
            </a:endParaRPr>
          </a:p>
        </p:txBody>
      </p:sp>
      <p:cxnSp>
        <p:nvCxnSpPr>
          <p:cNvPr id="10" name="Connettore 1 9"/>
          <p:cNvCxnSpPr/>
          <p:nvPr/>
        </p:nvCxnSpPr>
        <p:spPr bwMode="auto">
          <a:xfrm>
            <a:off x="4716016" y="3140968"/>
            <a:ext cx="0" cy="216024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CasellaDiTesto 13"/>
          <p:cNvSpPr txBox="1"/>
          <p:nvPr/>
        </p:nvSpPr>
        <p:spPr>
          <a:xfrm>
            <a:off x="1619672" y="5302897"/>
            <a:ext cx="1728192" cy="92333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accent6"/>
                </a:solidFill>
              </a:rPr>
              <a:t>    146 g/km    ciclo NEDC Panda Benzina</a:t>
            </a:r>
            <a:endParaRPr lang="it-IT" dirty="0">
              <a:solidFill>
                <a:schemeClr val="accent6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6372200" y="5336655"/>
            <a:ext cx="1800200" cy="92333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accent6"/>
                </a:solidFill>
              </a:rPr>
              <a:t>    114 g/km    ciclo NEDC </a:t>
            </a:r>
          </a:p>
          <a:p>
            <a:r>
              <a:rPr lang="it-IT" dirty="0" smtClean="0">
                <a:solidFill>
                  <a:schemeClr val="accent6"/>
                </a:solidFill>
              </a:rPr>
              <a:t>Panda Metano</a:t>
            </a:r>
            <a:endParaRPr lang="it-IT" dirty="0">
              <a:solidFill>
                <a:schemeClr val="accent6"/>
              </a:solidFill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323528" y="260648"/>
            <a:ext cx="6984776" cy="334962"/>
          </a:xfrm>
          <a:prstGeom prst="rect">
            <a:avLst/>
          </a:prstGeom>
        </p:spPr>
        <p:txBody>
          <a:bodyPr/>
          <a:lstStyle/>
          <a:p>
            <a:pPr marL="0" lvl="6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GB" b="1" kern="0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Emissioni</a:t>
            </a:r>
            <a:r>
              <a:rPr lang="en-GB" b="1" kern="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CO</a:t>
            </a:r>
            <a:r>
              <a:rPr lang="en-GB" sz="1100" b="1" kern="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GB" b="1" kern="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GB" b="1" kern="0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confronto</a:t>
            </a:r>
            <a:endParaRPr lang="en-US" kern="0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805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23528" y="260648"/>
            <a:ext cx="6984776" cy="334962"/>
          </a:xfrm>
          <a:prstGeom prst="rect">
            <a:avLst/>
          </a:prstGeom>
        </p:spPr>
        <p:txBody>
          <a:bodyPr/>
          <a:lstStyle/>
          <a:p>
            <a:pPr marL="0" lvl="6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GB" b="1" kern="0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Emissioni</a:t>
            </a:r>
            <a:r>
              <a:rPr lang="en-GB" b="1" kern="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kern="0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NO</a:t>
            </a:r>
            <a:r>
              <a:rPr lang="en-GB" sz="1100" b="1" kern="0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en-US" kern="0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9226" y="1124744"/>
            <a:ext cx="6515139" cy="4272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971600" y="5661248"/>
            <a:ext cx="7560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accent6"/>
                </a:solidFill>
              </a:rPr>
              <a:t>Rispetto alla benzina gli </a:t>
            </a:r>
            <a:r>
              <a:rPr lang="it-IT" dirty="0" err="1" smtClean="0">
                <a:solidFill>
                  <a:schemeClr val="accent6"/>
                </a:solidFill>
              </a:rPr>
              <a:t>NOx</a:t>
            </a:r>
            <a:r>
              <a:rPr lang="it-IT" dirty="0" smtClean="0">
                <a:solidFill>
                  <a:schemeClr val="accent6"/>
                </a:solidFill>
              </a:rPr>
              <a:t> si riducono dal 15% al 60 %.</a:t>
            </a:r>
          </a:p>
          <a:p>
            <a:r>
              <a:rPr lang="it-IT" dirty="0" smtClean="0">
                <a:solidFill>
                  <a:schemeClr val="accent6"/>
                </a:solidFill>
              </a:rPr>
              <a:t>Rispetto al metano si ha un comportamento ambiguo. La miscela al 30% comunque presenta sempre una maggiore emissione di </a:t>
            </a:r>
            <a:r>
              <a:rPr lang="it-IT" dirty="0" err="1" smtClean="0">
                <a:solidFill>
                  <a:schemeClr val="accent6"/>
                </a:solidFill>
              </a:rPr>
              <a:t>NOx</a:t>
            </a:r>
            <a:r>
              <a:rPr lang="it-IT" dirty="0" smtClean="0">
                <a:solidFill>
                  <a:schemeClr val="accent6"/>
                </a:solidFill>
              </a:rPr>
              <a:t>.</a:t>
            </a:r>
            <a:endParaRPr lang="it-IT" sz="12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56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24744"/>
            <a:ext cx="6912765" cy="4533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Connettore 1 2"/>
          <p:cNvCxnSpPr/>
          <p:nvPr/>
        </p:nvCxnSpPr>
        <p:spPr bwMode="auto">
          <a:xfrm>
            <a:off x="1691680" y="3933056"/>
            <a:ext cx="5328592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Connettore 1 6"/>
          <p:cNvCxnSpPr/>
          <p:nvPr/>
        </p:nvCxnSpPr>
        <p:spPr bwMode="auto">
          <a:xfrm>
            <a:off x="1691680" y="4221088"/>
            <a:ext cx="5328592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CasellaDiTesto 7"/>
          <p:cNvSpPr txBox="1"/>
          <p:nvPr/>
        </p:nvSpPr>
        <p:spPr>
          <a:xfrm>
            <a:off x="2771800" y="5655961"/>
            <a:ext cx="1512168" cy="646331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accent6"/>
                </a:solidFill>
              </a:rPr>
              <a:t>    0.08 g/km    limite Euro 4</a:t>
            </a:r>
            <a:endParaRPr lang="it-IT" dirty="0">
              <a:solidFill>
                <a:schemeClr val="accent6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4788024" y="5658041"/>
            <a:ext cx="1512168" cy="646331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accent6"/>
                </a:solidFill>
              </a:rPr>
              <a:t>    0.06 g/km    limite Euro 5</a:t>
            </a:r>
            <a:endParaRPr lang="it-IT" dirty="0">
              <a:solidFill>
                <a:schemeClr val="accent6"/>
              </a:solidFill>
            </a:endParaRPr>
          </a:p>
        </p:txBody>
      </p:sp>
      <p:cxnSp>
        <p:nvCxnSpPr>
          <p:cNvPr id="6" name="Connettore 2 5"/>
          <p:cNvCxnSpPr/>
          <p:nvPr/>
        </p:nvCxnSpPr>
        <p:spPr bwMode="auto">
          <a:xfrm flipV="1">
            <a:off x="4139952" y="3933056"/>
            <a:ext cx="0" cy="1722905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Connettore 2 10"/>
          <p:cNvCxnSpPr/>
          <p:nvPr/>
        </p:nvCxnSpPr>
        <p:spPr bwMode="auto">
          <a:xfrm flipH="1" flipV="1">
            <a:off x="4427982" y="4221088"/>
            <a:ext cx="504058" cy="1434873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323528" y="260648"/>
            <a:ext cx="6984776" cy="334962"/>
          </a:xfrm>
          <a:prstGeom prst="rect">
            <a:avLst/>
          </a:prstGeom>
        </p:spPr>
        <p:txBody>
          <a:bodyPr/>
          <a:lstStyle/>
          <a:p>
            <a:pPr marL="0" lvl="6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GB" b="1" kern="0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Emissioni</a:t>
            </a:r>
            <a:r>
              <a:rPr lang="en-GB" b="1" kern="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kern="0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NO</a:t>
            </a:r>
            <a:r>
              <a:rPr lang="en-GB" sz="1100" b="1" kern="0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en-US" kern="0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60569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981" y="1700808"/>
            <a:ext cx="5744858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23528" y="260648"/>
            <a:ext cx="6984776" cy="334962"/>
          </a:xfrm>
          <a:prstGeom prst="rect">
            <a:avLst/>
          </a:prstGeom>
        </p:spPr>
        <p:txBody>
          <a:bodyPr/>
          <a:lstStyle/>
          <a:p>
            <a:pPr marL="0" lvl="6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GB" b="1" kern="0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Emissioni</a:t>
            </a:r>
            <a:r>
              <a:rPr lang="en-GB" b="1" kern="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CO</a:t>
            </a:r>
            <a:endParaRPr lang="en-US" kern="0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Connettore 1 3"/>
          <p:cNvCxnSpPr/>
          <p:nvPr/>
        </p:nvCxnSpPr>
        <p:spPr bwMode="auto">
          <a:xfrm>
            <a:off x="2267744" y="2564904"/>
            <a:ext cx="5112568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CasellaDiTesto 6"/>
          <p:cNvSpPr txBox="1"/>
          <p:nvPr/>
        </p:nvSpPr>
        <p:spPr>
          <a:xfrm>
            <a:off x="5742586" y="1872699"/>
            <a:ext cx="1565718" cy="646331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accent6"/>
                </a:solidFill>
              </a:rPr>
              <a:t>    1 g/km    limite Euro 4-5</a:t>
            </a:r>
            <a:endParaRPr lang="it-IT" dirty="0">
              <a:solidFill>
                <a:schemeClr val="accent6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123176" y="5445224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accent6"/>
                </a:solidFill>
              </a:rPr>
              <a:t>L’emissione di CO risulta essere ridotta al 30% con la miscela al maggior tenore di idrogeno</a:t>
            </a:r>
            <a:endParaRPr lang="it-IT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1478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323528" y="260648"/>
            <a:ext cx="6984776" cy="334962"/>
          </a:xfrm>
          <a:prstGeom prst="rect">
            <a:avLst/>
          </a:prstGeom>
        </p:spPr>
        <p:txBody>
          <a:bodyPr/>
          <a:lstStyle/>
          <a:p>
            <a:pPr marL="0" lvl="6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GB" b="1" kern="0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Conclusioni</a:t>
            </a:r>
            <a:endParaRPr lang="en-US" kern="0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123176" y="1772816"/>
            <a:ext cx="68407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b="1" dirty="0" smtClean="0">
                <a:solidFill>
                  <a:schemeClr val="accent6"/>
                </a:solidFill>
              </a:rPr>
              <a:t>In generale le miscele di idrogeno e metano mostrano riduzioni delle emissioni anche sul ciclo stradale confermando i vantaggi evidenziati al banco.</a:t>
            </a:r>
          </a:p>
          <a:p>
            <a:pPr algn="just"/>
            <a:endParaRPr lang="it-IT" b="1" dirty="0">
              <a:solidFill>
                <a:schemeClr val="accent6"/>
              </a:solidFill>
            </a:endParaRPr>
          </a:p>
          <a:p>
            <a:pPr algn="just"/>
            <a:r>
              <a:rPr lang="it-IT" b="1" dirty="0" smtClean="0">
                <a:solidFill>
                  <a:schemeClr val="accent6"/>
                </a:solidFill>
              </a:rPr>
              <a:t>La CO</a:t>
            </a:r>
            <a:r>
              <a:rPr lang="it-IT" sz="1400" b="1" dirty="0" smtClean="0">
                <a:solidFill>
                  <a:schemeClr val="accent6"/>
                </a:solidFill>
              </a:rPr>
              <a:t>2</a:t>
            </a:r>
            <a:r>
              <a:rPr lang="it-IT" b="1" dirty="0" smtClean="0">
                <a:solidFill>
                  <a:schemeClr val="accent6"/>
                </a:solidFill>
              </a:rPr>
              <a:t> si mostra maggiore al crescere del contenuto di idrogeno in miscela.</a:t>
            </a:r>
          </a:p>
          <a:p>
            <a:pPr algn="just"/>
            <a:endParaRPr lang="it-IT" b="1" dirty="0" smtClean="0">
              <a:solidFill>
                <a:schemeClr val="accent6"/>
              </a:solidFill>
            </a:endParaRPr>
          </a:p>
          <a:p>
            <a:pPr algn="just"/>
            <a:r>
              <a:rPr lang="it-IT" b="1" dirty="0" smtClean="0">
                <a:solidFill>
                  <a:schemeClr val="accent6"/>
                </a:solidFill>
              </a:rPr>
              <a:t>Invece l’emissione di </a:t>
            </a:r>
            <a:r>
              <a:rPr lang="it-IT" b="1" dirty="0" err="1" smtClean="0">
                <a:solidFill>
                  <a:schemeClr val="accent6"/>
                </a:solidFill>
              </a:rPr>
              <a:t>NOx</a:t>
            </a:r>
            <a:r>
              <a:rPr lang="it-IT" b="1" dirty="0" smtClean="0">
                <a:solidFill>
                  <a:schemeClr val="accent6"/>
                </a:solidFill>
              </a:rPr>
              <a:t> mostra effetti contrastanti evidenziando l’influenza delle temperature in camera di combustione e dello stato del catalizzatore. </a:t>
            </a:r>
            <a:endParaRPr lang="it-IT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231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57733" y="1412776"/>
            <a:ext cx="7711965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 smtClean="0">
                <a:solidFill>
                  <a:schemeClr val="accent6"/>
                </a:solidFill>
              </a:rPr>
              <a:t>Attività sperimentale condotta nella città di Roma con la collaborazione di :</a:t>
            </a:r>
          </a:p>
          <a:p>
            <a:pPr algn="just"/>
            <a:endParaRPr lang="it-IT" dirty="0">
              <a:solidFill>
                <a:schemeClr val="accent6"/>
              </a:solidFill>
            </a:endParaRPr>
          </a:p>
          <a:p>
            <a:pPr algn="ctr"/>
            <a:r>
              <a:rPr lang="it-IT" sz="2000" dirty="0">
                <a:solidFill>
                  <a:schemeClr val="accent6"/>
                </a:solidFill>
              </a:rPr>
              <a:t>Centro di Ricerca C.I.T.E.R.A.</a:t>
            </a:r>
          </a:p>
          <a:p>
            <a:pPr algn="ctr"/>
            <a:r>
              <a:rPr lang="it-IT" sz="2000" b="1" dirty="0">
                <a:solidFill>
                  <a:schemeClr val="accent6"/>
                </a:solidFill>
              </a:rPr>
              <a:t>Centro Interdipartimentale Territorio Edilizia Restauro </a:t>
            </a:r>
            <a:r>
              <a:rPr lang="it-IT" sz="2000" b="1" dirty="0" smtClean="0">
                <a:solidFill>
                  <a:schemeClr val="accent6"/>
                </a:solidFill>
              </a:rPr>
              <a:t>Ambiente</a:t>
            </a:r>
          </a:p>
          <a:p>
            <a:pPr algn="ctr"/>
            <a:r>
              <a:rPr lang="it-IT" sz="2000" b="1" dirty="0" smtClean="0">
                <a:solidFill>
                  <a:schemeClr val="accent6"/>
                </a:solidFill>
              </a:rPr>
              <a:t>Un. La Sapienza   </a:t>
            </a:r>
            <a:r>
              <a:rPr lang="it-IT" sz="2000" i="1" dirty="0" smtClean="0">
                <a:solidFill>
                  <a:schemeClr val="accent6"/>
                </a:solidFill>
              </a:rPr>
              <a:t>Roma</a:t>
            </a:r>
            <a:endParaRPr lang="it-IT" sz="2000" dirty="0">
              <a:solidFill>
                <a:schemeClr val="accent6"/>
              </a:solidFill>
            </a:endParaRPr>
          </a:p>
          <a:p>
            <a:pPr algn="ctr"/>
            <a:endParaRPr lang="it-IT" sz="2000" b="1" dirty="0" smtClean="0">
              <a:solidFill>
                <a:schemeClr val="accent6"/>
              </a:solidFill>
            </a:endParaRPr>
          </a:p>
          <a:p>
            <a:pPr algn="ctr"/>
            <a:r>
              <a:rPr lang="en-US" sz="2000" dirty="0" smtClean="0">
                <a:solidFill>
                  <a:schemeClr val="accent6"/>
                </a:solidFill>
              </a:rPr>
              <a:t>Institute </a:t>
            </a:r>
            <a:r>
              <a:rPr lang="en-US" sz="2000" dirty="0">
                <a:solidFill>
                  <a:schemeClr val="accent6"/>
                </a:solidFill>
              </a:rPr>
              <a:t>of Energy and Transport</a:t>
            </a:r>
          </a:p>
          <a:p>
            <a:pPr algn="ctr"/>
            <a:r>
              <a:rPr lang="it-IT" sz="2000" b="1" dirty="0">
                <a:solidFill>
                  <a:schemeClr val="accent6"/>
                </a:solidFill>
              </a:rPr>
              <a:t>JOINT RESEARCH CENTRE - EUROPEAN COMMISSION</a:t>
            </a:r>
          </a:p>
          <a:p>
            <a:pPr algn="ctr"/>
            <a:r>
              <a:rPr lang="it-IT" sz="2000" i="1" dirty="0">
                <a:solidFill>
                  <a:schemeClr val="accent6"/>
                </a:solidFill>
              </a:rPr>
              <a:t>Ispra (VA)</a:t>
            </a:r>
          </a:p>
          <a:p>
            <a:pPr algn="ctr"/>
            <a:endParaRPr lang="it-IT" sz="2000" b="1" dirty="0" smtClean="0">
              <a:solidFill>
                <a:schemeClr val="accent6"/>
              </a:solidFill>
            </a:endParaRPr>
          </a:p>
          <a:p>
            <a:pPr algn="ctr"/>
            <a:r>
              <a:rPr lang="it-IT" sz="2000" b="1" dirty="0" smtClean="0">
                <a:solidFill>
                  <a:schemeClr val="accent6"/>
                </a:solidFill>
              </a:rPr>
              <a:t>Unità </a:t>
            </a:r>
            <a:r>
              <a:rPr lang="it-IT" sz="2000" b="1" dirty="0">
                <a:solidFill>
                  <a:schemeClr val="accent6"/>
                </a:solidFill>
              </a:rPr>
              <a:t>Tecnica Tecnologie per l’Energia e l’Industria</a:t>
            </a:r>
          </a:p>
          <a:p>
            <a:pPr algn="ctr"/>
            <a:r>
              <a:rPr lang="it-IT" sz="2000" b="1" dirty="0">
                <a:solidFill>
                  <a:schemeClr val="accent6"/>
                </a:solidFill>
              </a:rPr>
              <a:t>Veicoli Basso Impatto</a:t>
            </a:r>
          </a:p>
          <a:p>
            <a:pPr algn="ctr"/>
            <a:r>
              <a:rPr lang="it-IT" sz="2000" b="1" dirty="0">
                <a:solidFill>
                  <a:schemeClr val="accent6"/>
                </a:solidFill>
              </a:rPr>
              <a:t>ENEA - </a:t>
            </a:r>
            <a:r>
              <a:rPr lang="it-IT" sz="2000" i="1" dirty="0" smtClean="0">
                <a:solidFill>
                  <a:schemeClr val="accent6"/>
                </a:solidFill>
              </a:rPr>
              <a:t>Casaccia</a:t>
            </a:r>
            <a:endParaRPr lang="it-IT" sz="2000" dirty="0">
              <a:solidFill>
                <a:schemeClr val="accent6"/>
              </a:solidFill>
            </a:endParaRPr>
          </a:p>
          <a:p>
            <a:endParaRPr lang="it-IT" b="1" dirty="0">
              <a:solidFill>
                <a:schemeClr val="accent6"/>
              </a:solidFill>
            </a:endParaRPr>
          </a:p>
          <a:p>
            <a:endParaRPr lang="it-IT" dirty="0">
              <a:solidFill>
                <a:schemeClr val="accent6"/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577167" y="260648"/>
            <a:ext cx="66247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b="1" dirty="0">
                <a:solidFill>
                  <a:srgbClr val="FF9900"/>
                </a:solidFill>
                <a:latin typeface="Verdana" pitchFamily="34" charset="0"/>
              </a:rPr>
              <a:t>Metano – idrogeno per la mobilità urbana</a:t>
            </a:r>
            <a:endParaRPr lang="fr-CA" b="1" dirty="0">
              <a:solidFill>
                <a:srgbClr val="FF99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138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5768563"/>
              </p:ext>
            </p:extLst>
          </p:nvPr>
        </p:nvGraphicFramePr>
        <p:xfrm>
          <a:off x="971600" y="3717032"/>
          <a:ext cx="7412053" cy="27736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81679"/>
                <a:gridCol w="3430374"/>
              </a:tblGrid>
              <a:tr h="167425">
                <a:tc>
                  <a:txBody>
                    <a:bodyPr/>
                    <a:lstStyle/>
                    <a:p>
                      <a:pPr indent="144145" algn="ctr">
                        <a:spcAft>
                          <a:spcPts val="0"/>
                        </a:spcAft>
                        <a:tabLst>
                          <a:tab pos="-5029200" algn="l"/>
                        </a:tabLst>
                      </a:pPr>
                      <a:r>
                        <a:rPr lang="it-IT" sz="1400" dirty="0">
                          <a:effectLst/>
                        </a:rPr>
                        <a:t>VEHICLE BRAND</a:t>
                      </a:r>
                      <a:endParaRPr lang="it-IT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44145" algn="ctr">
                        <a:spcAft>
                          <a:spcPts val="0"/>
                        </a:spcAft>
                        <a:tabLst>
                          <a:tab pos="-5029200" algn="l"/>
                        </a:tabLst>
                      </a:pPr>
                      <a:r>
                        <a:rPr lang="it-IT" sz="1400" dirty="0">
                          <a:effectLst/>
                        </a:rPr>
                        <a:t>FIAT</a:t>
                      </a:r>
                      <a:endParaRPr lang="it-IT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67425">
                <a:tc>
                  <a:txBody>
                    <a:bodyPr/>
                    <a:lstStyle/>
                    <a:p>
                      <a:pPr indent="144145" algn="ctr">
                        <a:spcAft>
                          <a:spcPts val="0"/>
                        </a:spcAft>
                        <a:tabLst>
                          <a:tab pos="-5029200" algn="l"/>
                        </a:tabLst>
                      </a:pPr>
                      <a:r>
                        <a:rPr lang="it-IT" sz="1400" dirty="0">
                          <a:effectLst/>
                        </a:rPr>
                        <a:t>MODEL</a:t>
                      </a:r>
                      <a:endParaRPr lang="it-IT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44145" algn="ctr">
                        <a:spcAft>
                          <a:spcPts val="0"/>
                        </a:spcAft>
                        <a:tabLst>
                          <a:tab pos="-5029200" algn="l"/>
                        </a:tabLst>
                      </a:pPr>
                      <a:r>
                        <a:rPr lang="it-IT" sz="1400">
                          <a:effectLst/>
                        </a:rPr>
                        <a:t>Panda</a:t>
                      </a:r>
                      <a:endParaRPr lang="it-IT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67425">
                <a:tc>
                  <a:txBody>
                    <a:bodyPr/>
                    <a:lstStyle/>
                    <a:p>
                      <a:pPr indent="144145" algn="ctr">
                        <a:spcAft>
                          <a:spcPts val="0"/>
                        </a:spcAft>
                        <a:tabLst>
                          <a:tab pos="-5029200" algn="l"/>
                        </a:tabLst>
                      </a:pPr>
                      <a:r>
                        <a:rPr lang="it-IT" sz="1400">
                          <a:effectLst/>
                        </a:rPr>
                        <a:t>CONSTRUCTION YEAR</a:t>
                      </a:r>
                      <a:endParaRPr lang="it-IT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44145" algn="ctr">
                        <a:spcAft>
                          <a:spcPts val="0"/>
                        </a:spcAft>
                        <a:tabLst>
                          <a:tab pos="-5029200" algn="l"/>
                        </a:tabLst>
                      </a:pPr>
                      <a:r>
                        <a:rPr lang="it-IT" sz="1400">
                          <a:effectLst/>
                        </a:rPr>
                        <a:t>2007</a:t>
                      </a:r>
                      <a:endParaRPr lang="it-IT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67425">
                <a:tc>
                  <a:txBody>
                    <a:bodyPr/>
                    <a:lstStyle/>
                    <a:p>
                      <a:pPr indent="144145" algn="ctr">
                        <a:spcAft>
                          <a:spcPts val="0"/>
                        </a:spcAft>
                        <a:tabLst>
                          <a:tab pos="-5029200" algn="l"/>
                        </a:tabLst>
                      </a:pPr>
                      <a:r>
                        <a:rPr lang="it-IT" sz="1400">
                          <a:effectLst/>
                        </a:rPr>
                        <a:t>PISTON DISPLACEMENT</a:t>
                      </a:r>
                      <a:endParaRPr lang="it-IT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44145" algn="ctr">
                        <a:spcAft>
                          <a:spcPts val="0"/>
                        </a:spcAft>
                        <a:tabLst>
                          <a:tab pos="-5029200" algn="l"/>
                        </a:tabLst>
                      </a:pPr>
                      <a:r>
                        <a:rPr lang="it-IT" sz="1400">
                          <a:effectLst/>
                        </a:rPr>
                        <a:t>1242 cm</a:t>
                      </a:r>
                      <a:r>
                        <a:rPr lang="it-IT" sz="1400" baseline="30000">
                          <a:effectLst/>
                        </a:rPr>
                        <a:t>3</a:t>
                      </a:r>
                      <a:endParaRPr lang="it-IT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34850">
                <a:tc>
                  <a:txBody>
                    <a:bodyPr/>
                    <a:lstStyle/>
                    <a:p>
                      <a:pPr indent="144145" algn="ctr">
                        <a:spcAft>
                          <a:spcPts val="0"/>
                        </a:spcAft>
                        <a:tabLst>
                          <a:tab pos="-5029200" algn="l"/>
                        </a:tabLst>
                      </a:pPr>
                      <a:r>
                        <a:rPr lang="it-IT" sz="1400" dirty="0">
                          <a:effectLst/>
                        </a:rPr>
                        <a:t>FUEL</a:t>
                      </a:r>
                      <a:endParaRPr lang="it-IT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44145" algn="ctr">
                        <a:spcAft>
                          <a:spcPts val="0"/>
                        </a:spcAft>
                        <a:tabLst>
                          <a:tab pos="-5029200" algn="l"/>
                        </a:tabLst>
                      </a:pPr>
                      <a:r>
                        <a:rPr lang="en-US" sz="1400">
                          <a:effectLst/>
                        </a:rPr>
                        <a:t>Gasoline, Methane, </a:t>
                      </a:r>
                      <a:endParaRPr lang="it-IT" sz="1400">
                        <a:effectLst/>
                      </a:endParaRPr>
                    </a:p>
                    <a:p>
                      <a:pPr indent="144145" algn="ctr">
                        <a:spcAft>
                          <a:spcPts val="0"/>
                        </a:spcAft>
                        <a:tabLst>
                          <a:tab pos="-5029200" algn="l"/>
                        </a:tabLst>
                      </a:pPr>
                      <a:r>
                        <a:rPr lang="en-US" sz="1400">
                          <a:effectLst/>
                        </a:rPr>
                        <a:t>Hydrogen-Methane blend</a:t>
                      </a:r>
                      <a:endParaRPr lang="it-IT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34850">
                <a:tc>
                  <a:txBody>
                    <a:bodyPr/>
                    <a:lstStyle/>
                    <a:p>
                      <a:pPr indent="144145" algn="ctr">
                        <a:spcAft>
                          <a:spcPts val="0"/>
                        </a:spcAft>
                        <a:tabLst>
                          <a:tab pos="-5029200" algn="l"/>
                        </a:tabLst>
                      </a:pPr>
                      <a:r>
                        <a:rPr lang="en-US" sz="1400">
                          <a:effectLst/>
                        </a:rPr>
                        <a:t>MAX ENGINE POWER</a:t>
                      </a:r>
                      <a:endParaRPr lang="it-IT" sz="1400">
                        <a:effectLst/>
                      </a:endParaRPr>
                    </a:p>
                    <a:p>
                      <a:pPr indent="144145" algn="ctr">
                        <a:spcAft>
                          <a:spcPts val="0"/>
                        </a:spcAft>
                        <a:tabLst>
                          <a:tab pos="-5029200" algn="l"/>
                        </a:tabLst>
                      </a:pPr>
                      <a:r>
                        <a:rPr lang="en-US" sz="1400">
                          <a:effectLst/>
                        </a:rPr>
                        <a:t>(gasoline/methane)</a:t>
                      </a:r>
                      <a:endParaRPr lang="it-IT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44145" algn="ctr">
                        <a:spcAft>
                          <a:spcPts val="0"/>
                        </a:spcAft>
                        <a:tabLst>
                          <a:tab pos="-5029200" algn="l"/>
                        </a:tabLst>
                      </a:pPr>
                      <a:r>
                        <a:rPr lang="it-IT" sz="1400">
                          <a:effectLst/>
                        </a:rPr>
                        <a:t>44/38 kW</a:t>
                      </a:r>
                      <a:endParaRPr lang="it-IT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67425">
                <a:tc>
                  <a:txBody>
                    <a:bodyPr/>
                    <a:lstStyle/>
                    <a:p>
                      <a:pPr indent="144145" algn="ctr">
                        <a:spcAft>
                          <a:spcPts val="0"/>
                        </a:spcAft>
                        <a:tabLst>
                          <a:tab pos="-5029200" algn="l"/>
                        </a:tabLst>
                      </a:pPr>
                      <a:r>
                        <a:rPr lang="it-IT" sz="1400">
                          <a:effectLst/>
                        </a:rPr>
                        <a:t>EMISSION TREATMENT</a:t>
                      </a:r>
                      <a:endParaRPr lang="it-IT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44145" algn="ctr">
                        <a:spcAft>
                          <a:spcPts val="0"/>
                        </a:spcAft>
                        <a:tabLst>
                          <a:tab pos="-5029200" algn="l"/>
                        </a:tabLst>
                      </a:pPr>
                      <a:r>
                        <a:rPr lang="it-IT" sz="1400">
                          <a:effectLst/>
                        </a:rPr>
                        <a:t>3 way catalyst</a:t>
                      </a:r>
                      <a:endParaRPr lang="it-IT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67425">
                <a:tc>
                  <a:txBody>
                    <a:bodyPr/>
                    <a:lstStyle/>
                    <a:p>
                      <a:pPr indent="144145" algn="ctr">
                        <a:spcAft>
                          <a:spcPts val="0"/>
                        </a:spcAft>
                        <a:tabLst>
                          <a:tab pos="-5029200" algn="l"/>
                        </a:tabLst>
                      </a:pPr>
                      <a:r>
                        <a:rPr lang="it-IT" sz="1400">
                          <a:effectLst/>
                        </a:rPr>
                        <a:t>C.E. OMOLOGATION</a:t>
                      </a:r>
                      <a:endParaRPr lang="it-IT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44145" algn="ctr">
                        <a:spcAft>
                          <a:spcPts val="0"/>
                        </a:spcAft>
                        <a:tabLst>
                          <a:tab pos="-5029200" algn="l"/>
                        </a:tabLst>
                      </a:pPr>
                      <a:r>
                        <a:rPr lang="it-IT" sz="1400" dirty="0">
                          <a:effectLst/>
                        </a:rPr>
                        <a:t>Euro 4</a:t>
                      </a:r>
                      <a:endParaRPr lang="it-IT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67425">
                <a:tc>
                  <a:txBody>
                    <a:bodyPr/>
                    <a:lstStyle/>
                    <a:p>
                      <a:pPr indent="144145" algn="ctr">
                        <a:spcAft>
                          <a:spcPts val="0"/>
                        </a:spcAft>
                        <a:tabLst>
                          <a:tab pos="-5029200" algn="l"/>
                        </a:tabLst>
                      </a:pPr>
                      <a:r>
                        <a:rPr lang="it-IT" sz="1400">
                          <a:effectLst/>
                        </a:rPr>
                        <a:t>C.E.VEHICLE CATEGORY</a:t>
                      </a:r>
                      <a:endParaRPr lang="it-IT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44145" algn="ctr">
                        <a:spcAft>
                          <a:spcPts val="0"/>
                        </a:spcAft>
                        <a:tabLst>
                          <a:tab pos="-5029200" algn="l"/>
                        </a:tabLst>
                      </a:pPr>
                      <a:r>
                        <a:rPr lang="it-IT" sz="1400" dirty="0">
                          <a:effectLst/>
                        </a:rPr>
                        <a:t>M1</a:t>
                      </a:r>
                      <a:endParaRPr lang="it-IT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34850">
                <a:tc>
                  <a:txBody>
                    <a:bodyPr/>
                    <a:lstStyle/>
                    <a:p>
                      <a:pPr indent="144145" algn="ctr">
                        <a:spcAft>
                          <a:spcPts val="0"/>
                        </a:spcAft>
                        <a:tabLst>
                          <a:tab pos="-5029200" algn="l"/>
                        </a:tabLst>
                      </a:pPr>
                      <a:r>
                        <a:rPr lang="en-US" sz="1400">
                          <a:effectLst/>
                        </a:rPr>
                        <a:t>CO</a:t>
                      </a:r>
                      <a:r>
                        <a:rPr lang="en-US" sz="1400" baseline="-25000">
                          <a:effectLst/>
                        </a:rPr>
                        <a:t>2</a:t>
                      </a:r>
                      <a:r>
                        <a:rPr lang="en-US" sz="1400">
                          <a:effectLst/>
                        </a:rPr>
                        <a:t> N.E.D.C. EMISSIONS</a:t>
                      </a:r>
                      <a:endParaRPr lang="it-IT" sz="1400">
                        <a:effectLst/>
                      </a:endParaRPr>
                    </a:p>
                    <a:p>
                      <a:pPr indent="144145" algn="ctr">
                        <a:spcAft>
                          <a:spcPts val="0"/>
                        </a:spcAft>
                        <a:tabLst>
                          <a:tab pos="-5029200" algn="l"/>
                        </a:tabLst>
                      </a:pPr>
                      <a:r>
                        <a:rPr lang="it-IT" sz="1400">
                          <a:effectLst/>
                        </a:rPr>
                        <a:t>(gasoline/methane)</a:t>
                      </a:r>
                      <a:endParaRPr lang="it-IT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44145" algn="ctr">
                        <a:spcAft>
                          <a:spcPts val="0"/>
                        </a:spcAft>
                        <a:tabLst>
                          <a:tab pos="-5029200" algn="l"/>
                        </a:tabLst>
                      </a:pPr>
                      <a:r>
                        <a:rPr lang="it-IT" sz="1400" dirty="0" smtClean="0">
                          <a:effectLst/>
                        </a:rPr>
                        <a:t>146/114     </a:t>
                      </a:r>
                      <a:r>
                        <a:rPr lang="it-IT" sz="1400" dirty="0">
                          <a:effectLst/>
                        </a:rPr>
                        <a:t>g/km</a:t>
                      </a:r>
                      <a:endParaRPr lang="it-IT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23528" y="260648"/>
            <a:ext cx="6984776" cy="334962"/>
          </a:xfrm>
          <a:prstGeom prst="rect">
            <a:avLst/>
          </a:prstGeom>
        </p:spPr>
        <p:txBody>
          <a:bodyPr/>
          <a:lstStyle/>
          <a:p>
            <a:pPr marL="0" lvl="6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GB" b="1" kern="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Il </a:t>
            </a:r>
            <a:r>
              <a:rPr lang="en-GB" b="1" kern="0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veicolo</a:t>
            </a:r>
            <a:r>
              <a:rPr lang="en-GB" b="1" kern="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kern="0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Immagine 11" descr="P10505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8" t="28406" b="-592"/>
          <a:stretch>
            <a:fillRect/>
          </a:stretch>
        </p:blipFill>
        <p:spPr bwMode="auto">
          <a:xfrm>
            <a:off x="3995936" y="980728"/>
            <a:ext cx="4752528" cy="2694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tangolo 2"/>
          <p:cNvSpPr/>
          <p:nvPr/>
        </p:nvSpPr>
        <p:spPr>
          <a:xfrm>
            <a:off x="316419" y="1556791"/>
            <a:ext cx="33483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>
                <a:solidFill>
                  <a:schemeClr val="accent6"/>
                </a:solidFill>
              </a:rPr>
              <a:t>Una delle 20 </a:t>
            </a:r>
            <a:r>
              <a:rPr lang="it-IT" dirty="0" smtClean="0">
                <a:solidFill>
                  <a:schemeClr val="accent6"/>
                </a:solidFill>
              </a:rPr>
              <a:t>vetture della Regione </a:t>
            </a:r>
            <a:r>
              <a:rPr lang="it-IT" dirty="0">
                <a:solidFill>
                  <a:schemeClr val="accent6"/>
                </a:solidFill>
              </a:rPr>
              <a:t>Lombardia concessa in comodato d’uso </a:t>
            </a:r>
            <a:r>
              <a:rPr lang="it-IT" dirty="0" smtClean="0">
                <a:solidFill>
                  <a:schemeClr val="accent6"/>
                </a:solidFill>
              </a:rPr>
              <a:t>al Comune </a:t>
            </a:r>
            <a:r>
              <a:rPr lang="it-IT" dirty="0">
                <a:solidFill>
                  <a:schemeClr val="accent6"/>
                </a:solidFill>
              </a:rPr>
              <a:t>di Roma</a:t>
            </a:r>
            <a:endParaRPr lang="it-IT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97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Oggetto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5" b="-221"/>
          <a:stretch>
            <a:fillRect/>
          </a:stretch>
        </p:blipFill>
        <p:spPr bwMode="auto">
          <a:xfrm>
            <a:off x="1547664" y="2204864"/>
            <a:ext cx="5616624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23528" y="260648"/>
            <a:ext cx="6984776" cy="334962"/>
          </a:xfrm>
          <a:prstGeom prst="rect">
            <a:avLst/>
          </a:prstGeom>
        </p:spPr>
        <p:txBody>
          <a:bodyPr/>
          <a:lstStyle/>
          <a:p>
            <a:pPr marL="0" lvl="6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GB" b="1" kern="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Il </a:t>
            </a:r>
            <a:r>
              <a:rPr lang="en-GB" b="1" kern="0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veicolo</a:t>
            </a:r>
            <a:endParaRPr lang="en-US" kern="0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316418" y="1196752"/>
            <a:ext cx="82880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 smtClean="0">
                <a:solidFill>
                  <a:schemeClr val="accent6"/>
                </a:solidFill>
              </a:rPr>
              <a:t>Piccole modifiche sono state attuate per ridurre i rischi derivanti dal fenomeno dell’</a:t>
            </a:r>
            <a:r>
              <a:rPr lang="it-IT" dirty="0" err="1" smtClean="0">
                <a:solidFill>
                  <a:schemeClr val="accent6"/>
                </a:solidFill>
              </a:rPr>
              <a:t>infragilimento</a:t>
            </a:r>
            <a:r>
              <a:rPr lang="it-IT" dirty="0" smtClean="0">
                <a:solidFill>
                  <a:schemeClr val="accent6"/>
                </a:solidFill>
              </a:rPr>
              <a:t> da idrogeno su alcuni materiali.</a:t>
            </a:r>
            <a:endParaRPr lang="it-IT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1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39552" y="1196752"/>
            <a:ext cx="7679992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 smtClean="0">
                <a:solidFill>
                  <a:schemeClr val="accent6"/>
                </a:solidFill>
              </a:rPr>
              <a:t>La sperimentazione  è stata condotta con l’utilizzo di tre miscele a tenori certificati di idrogeno in metano :</a:t>
            </a:r>
          </a:p>
          <a:p>
            <a:pPr algn="just"/>
            <a:endParaRPr lang="it-IT" dirty="0">
              <a:solidFill>
                <a:schemeClr val="accent6"/>
              </a:solidFill>
            </a:endParaRPr>
          </a:p>
          <a:p>
            <a:pPr algn="ctr"/>
            <a:r>
              <a:rPr lang="it-IT" sz="2800" dirty="0" smtClean="0">
                <a:solidFill>
                  <a:schemeClr val="accent6"/>
                </a:solidFill>
              </a:rPr>
              <a:t>     </a:t>
            </a:r>
            <a:r>
              <a:rPr lang="it-IT" sz="2800" b="1" dirty="0" smtClean="0">
                <a:solidFill>
                  <a:srgbClr val="FF0000"/>
                </a:solidFill>
              </a:rPr>
              <a:t>10%    20%   30%        v/v</a:t>
            </a:r>
          </a:p>
          <a:p>
            <a:pPr algn="just"/>
            <a:endParaRPr lang="it-IT" dirty="0" smtClean="0">
              <a:solidFill>
                <a:schemeClr val="accent6"/>
              </a:solidFill>
            </a:endParaRPr>
          </a:p>
          <a:p>
            <a:pPr algn="just"/>
            <a:r>
              <a:rPr lang="it-IT" dirty="0" smtClean="0">
                <a:solidFill>
                  <a:schemeClr val="accent6"/>
                </a:solidFill>
              </a:rPr>
              <a:t>Precedentemente sono stati eseguiti due test utilizzando il metano e la benzina per ottenere il benchmark necessario a valutare gli scostamenti.</a:t>
            </a:r>
            <a:endParaRPr lang="it-IT" dirty="0">
              <a:solidFill>
                <a:schemeClr val="accent6"/>
              </a:solidFill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23528" y="260648"/>
            <a:ext cx="6984776" cy="334962"/>
          </a:xfrm>
          <a:prstGeom prst="rect">
            <a:avLst/>
          </a:prstGeom>
        </p:spPr>
        <p:txBody>
          <a:bodyPr/>
          <a:lstStyle/>
          <a:p>
            <a:pPr marL="0" lvl="6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GB" b="1" kern="0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Miscele</a:t>
            </a:r>
            <a:r>
              <a:rPr lang="en-GB" b="1" kern="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GB" b="1" kern="0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stazione</a:t>
            </a:r>
            <a:r>
              <a:rPr lang="en-GB" b="1" kern="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GB" b="1" kern="0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rifornimento</a:t>
            </a:r>
            <a:endParaRPr lang="en-US" kern="0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C:\autobus\bus 0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573016"/>
            <a:ext cx="3626107" cy="2719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tangolo 7"/>
          <p:cNvSpPr/>
          <p:nvPr/>
        </p:nvSpPr>
        <p:spPr>
          <a:xfrm>
            <a:off x="467544" y="4194142"/>
            <a:ext cx="41044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 smtClean="0">
                <a:solidFill>
                  <a:schemeClr val="accent6"/>
                </a:solidFill>
              </a:rPr>
              <a:t>Le operazioni di rifornimento sono state svolte tramite una piccola stazione provvista di sistema di compressione multistadio in grado di rifornire il veicolo ad una pressione massima di 200 bar.</a:t>
            </a:r>
          </a:p>
        </p:txBody>
      </p:sp>
    </p:spTree>
    <p:extLst>
      <p:ext uri="{BB962C8B-B14F-4D97-AF65-F5344CB8AC3E}">
        <p14:creationId xmlns:p14="http://schemas.microsoft.com/office/powerpoint/2010/main" val="197812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068960"/>
            <a:ext cx="5079274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23528" y="260648"/>
            <a:ext cx="6984776" cy="334962"/>
          </a:xfrm>
          <a:prstGeom prst="rect">
            <a:avLst/>
          </a:prstGeom>
        </p:spPr>
        <p:txBody>
          <a:bodyPr/>
          <a:lstStyle/>
          <a:p>
            <a:pPr marL="0" lvl="6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GB" b="1" kern="0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Miscele</a:t>
            </a:r>
            <a:r>
              <a:rPr lang="en-GB" b="1" kern="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GB" b="1" kern="0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stazione</a:t>
            </a:r>
            <a:r>
              <a:rPr lang="en-GB" b="1" kern="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GB" b="1" kern="0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rifornimento</a:t>
            </a:r>
            <a:endParaRPr lang="en-US" kern="0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539552" y="1412776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 smtClean="0">
                <a:solidFill>
                  <a:schemeClr val="accent6"/>
                </a:solidFill>
              </a:rPr>
              <a:t>Per ridurre gli effetti della contaminazione della miscela </a:t>
            </a:r>
            <a:r>
              <a:rPr lang="it-IT" dirty="0" err="1" smtClean="0">
                <a:solidFill>
                  <a:schemeClr val="accent6"/>
                </a:solidFill>
              </a:rPr>
              <a:t>rda</a:t>
            </a:r>
            <a:r>
              <a:rPr lang="it-IT" dirty="0" smtClean="0">
                <a:solidFill>
                  <a:schemeClr val="accent6"/>
                </a:solidFill>
              </a:rPr>
              <a:t> quella residua utilizzata nelle prove precedenti è stato predisposto in via temporanea uno sfiato a valle del riduttore di pressione. Quindi prima di ogni prova con nuova miscela veniva svuotato completamente il serbatoio.</a:t>
            </a:r>
          </a:p>
        </p:txBody>
      </p:sp>
      <p:sp>
        <p:nvSpPr>
          <p:cNvPr id="2" name="Ovale 1"/>
          <p:cNvSpPr/>
          <p:nvPr/>
        </p:nvSpPr>
        <p:spPr bwMode="auto">
          <a:xfrm>
            <a:off x="4644008" y="4041068"/>
            <a:ext cx="953388" cy="936104"/>
          </a:xfrm>
          <a:prstGeom prst="ellipse">
            <a:avLst/>
          </a:prstGeom>
          <a:solidFill>
            <a:srgbClr val="FFC000">
              <a:alpha val="36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51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gget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955182"/>
              </p:ext>
            </p:extLst>
          </p:nvPr>
        </p:nvGraphicFramePr>
        <p:xfrm>
          <a:off x="24124" y="4653136"/>
          <a:ext cx="8810059" cy="1584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6" name="Documento" r:id="rId3" imgW="6841925" imgH="1229576" progId="Word.Document.12">
                  <p:embed/>
                </p:oleObj>
              </mc:Choice>
              <mc:Fallback>
                <p:oleObj name="Documento" r:id="rId3" imgW="6841925" imgH="122957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124" y="4653136"/>
                        <a:ext cx="8810059" cy="15841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Immagin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8" t="4027"/>
          <a:stretch>
            <a:fillRect/>
          </a:stretch>
        </p:blipFill>
        <p:spPr bwMode="auto">
          <a:xfrm>
            <a:off x="1188884" y="984258"/>
            <a:ext cx="6263436" cy="3092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asellaDiTesto 9"/>
          <p:cNvSpPr txBox="1"/>
          <p:nvPr/>
        </p:nvSpPr>
        <p:spPr>
          <a:xfrm>
            <a:off x="6372200" y="1214713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solidFill>
                  <a:schemeClr val="accent6"/>
                </a:solidFill>
              </a:rPr>
              <a:t>Semtech</a:t>
            </a:r>
            <a:r>
              <a:rPr lang="it-IT" dirty="0" smtClean="0">
                <a:solidFill>
                  <a:schemeClr val="accent6"/>
                </a:solidFill>
              </a:rPr>
              <a:t> DS    </a:t>
            </a:r>
            <a:endParaRPr lang="it-IT" dirty="0">
              <a:solidFill>
                <a:schemeClr val="accent6"/>
              </a:solidFill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323528" y="260648"/>
            <a:ext cx="6984776" cy="334962"/>
          </a:xfrm>
          <a:prstGeom prst="rect">
            <a:avLst/>
          </a:prstGeom>
        </p:spPr>
        <p:txBody>
          <a:bodyPr/>
          <a:lstStyle/>
          <a:p>
            <a:pPr marL="0" lvl="6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GB" b="1" kern="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PEMS  Portable Emission Measurement System</a:t>
            </a:r>
            <a:endParaRPr lang="en-US" kern="0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78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49" y="2132856"/>
            <a:ext cx="9041719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23528" y="260648"/>
            <a:ext cx="6984776" cy="334962"/>
          </a:xfrm>
          <a:prstGeom prst="rect">
            <a:avLst/>
          </a:prstGeom>
        </p:spPr>
        <p:txBody>
          <a:bodyPr/>
          <a:lstStyle/>
          <a:p>
            <a:pPr marL="0" lvl="6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GB" b="1" kern="0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Allestimento</a:t>
            </a:r>
            <a:r>
              <a:rPr lang="en-GB" b="1" kern="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kern="0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veicolo</a:t>
            </a:r>
            <a:endParaRPr lang="en-US" kern="0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635633"/>
            <a:ext cx="3846562" cy="4406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815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Users\Genovese_a\Pictures\rom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12776"/>
            <a:ext cx="5688631" cy="4714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magine 262" descr="percorso sperimentazio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3" t="20531" b="9169"/>
          <a:stretch>
            <a:fillRect/>
          </a:stretch>
        </p:blipFill>
        <p:spPr bwMode="auto">
          <a:xfrm>
            <a:off x="4572000" y="4005064"/>
            <a:ext cx="4375635" cy="2448272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/>
          <p:cNvSpPr/>
          <p:nvPr/>
        </p:nvSpPr>
        <p:spPr bwMode="auto">
          <a:xfrm>
            <a:off x="3563888" y="2529483"/>
            <a:ext cx="1152128" cy="864096"/>
          </a:xfrm>
          <a:prstGeom prst="rect">
            <a:avLst/>
          </a:prstGeom>
          <a:solidFill>
            <a:srgbClr val="FFC000">
              <a:alpha val="36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</a:endParaRPr>
          </a:p>
        </p:txBody>
      </p:sp>
      <p:sp>
        <p:nvSpPr>
          <p:cNvPr id="3" name="Rettangolo 2"/>
          <p:cNvSpPr/>
          <p:nvPr/>
        </p:nvSpPr>
        <p:spPr bwMode="auto">
          <a:xfrm>
            <a:off x="4572000" y="4005064"/>
            <a:ext cx="4375635" cy="2448272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</a:endParaRPr>
          </a:p>
        </p:txBody>
      </p:sp>
      <p:cxnSp>
        <p:nvCxnSpPr>
          <p:cNvPr id="6" name="Connettore 1 5"/>
          <p:cNvCxnSpPr/>
          <p:nvPr/>
        </p:nvCxnSpPr>
        <p:spPr bwMode="auto">
          <a:xfrm>
            <a:off x="3563888" y="3393579"/>
            <a:ext cx="936104" cy="3059757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Connettore 1 7"/>
          <p:cNvCxnSpPr/>
          <p:nvPr/>
        </p:nvCxnSpPr>
        <p:spPr bwMode="auto">
          <a:xfrm>
            <a:off x="4716016" y="2529483"/>
            <a:ext cx="4231619" cy="1403573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Connettore 1 9"/>
          <p:cNvCxnSpPr/>
          <p:nvPr/>
        </p:nvCxnSpPr>
        <p:spPr bwMode="auto">
          <a:xfrm>
            <a:off x="3563888" y="2529483"/>
            <a:ext cx="936104" cy="1403573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Connettore 1 11"/>
          <p:cNvCxnSpPr/>
          <p:nvPr/>
        </p:nvCxnSpPr>
        <p:spPr bwMode="auto">
          <a:xfrm>
            <a:off x="4716016" y="3393579"/>
            <a:ext cx="864096" cy="539477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Rectangle 3"/>
          <p:cNvSpPr txBox="1">
            <a:spLocks noChangeArrowheads="1"/>
          </p:cNvSpPr>
          <p:nvPr/>
        </p:nvSpPr>
        <p:spPr>
          <a:xfrm>
            <a:off x="323528" y="260648"/>
            <a:ext cx="6984776" cy="334962"/>
          </a:xfrm>
          <a:prstGeom prst="rect">
            <a:avLst/>
          </a:prstGeom>
        </p:spPr>
        <p:txBody>
          <a:bodyPr/>
          <a:lstStyle/>
          <a:p>
            <a:pPr marL="0" lvl="6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GB" b="1" kern="0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Circuito</a:t>
            </a:r>
            <a:r>
              <a:rPr lang="en-GB" b="1" kern="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kern="0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cittadino</a:t>
            </a:r>
            <a:r>
              <a:rPr lang="en-GB" b="1" kern="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GB" b="1" kern="0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prova</a:t>
            </a:r>
            <a:endParaRPr lang="en-US" kern="0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7020272" y="1436827"/>
            <a:ext cx="17726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chemeClr val="accent6"/>
                </a:solidFill>
              </a:rPr>
              <a:t>Anello di 16 km con percorso misto </a:t>
            </a:r>
            <a:r>
              <a:rPr lang="it-IT" dirty="0" err="1" smtClean="0">
                <a:solidFill>
                  <a:schemeClr val="accent6"/>
                </a:solidFill>
              </a:rPr>
              <a:t>caatterizzato</a:t>
            </a:r>
            <a:r>
              <a:rPr lang="it-IT" dirty="0" smtClean="0">
                <a:solidFill>
                  <a:schemeClr val="accent6"/>
                </a:solidFill>
              </a:rPr>
              <a:t> da traffico intenso</a:t>
            </a:r>
          </a:p>
          <a:p>
            <a:pPr algn="ctr"/>
            <a:endParaRPr lang="it-IT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60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3378</TotalTime>
  <Words>669</Words>
  <Application>Microsoft Office PowerPoint</Application>
  <PresentationFormat>Presentazione su schermo (4:3)</PresentationFormat>
  <Paragraphs>104</Paragraphs>
  <Slides>18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20" baseType="lpstr">
      <vt:lpstr>Struttura predefinita</vt:lpstr>
      <vt:lpstr>Documento di Microsoft Word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 NAME</dc:title>
  <dc:creator>Éric Vadeboncoeur</dc:creator>
  <cp:lastModifiedBy>Utente Windows</cp:lastModifiedBy>
  <cp:revision>210</cp:revision>
  <cp:lastPrinted>1601-01-01T00:00:00Z</cp:lastPrinted>
  <dcterms:created xsi:type="dcterms:W3CDTF">2008-04-20T22:20:53Z</dcterms:created>
  <dcterms:modified xsi:type="dcterms:W3CDTF">2012-12-02T16:58:41Z</dcterms:modified>
</cp:coreProperties>
</file>