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309" r:id="rId3"/>
    <p:sldId id="310" r:id="rId4"/>
    <p:sldId id="314" r:id="rId5"/>
    <p:sldId id="311" r:id="rId6"/>
    <p:sldId id="312" r:id="rId7"/>
    <p:sldId id="313" r:id="rId8"/>
    <p:sldId id="315" r:id="rId9"/>
    <p:sldId id="257" r:id="rId10"/>
    <p:sldId id="316" r:id="rId11"/>
    <p:sldId id="317" r:id="rId12"/>
    <p:sldId id="319" r:id="rId13"/>
    <p:sldId id="320" r:id="rId14"/>
    <p:sldId id="338" r:id="rId15"/>
    <p:sldId id="339" r:id="rId16"/>
    <p:sldId id="340" r:id="rId17"/>
    <p:sldId id="321" r:id="rId18"/>
    <p:sldId id="326" r:id="rId19"/>
    <p:sldId id="327" r:id="rId20"/>
    <p:sldId id="328" r:id="rId21"/>
    <p:sldId id="329" r:id="rId22"/>
    <p:sldId id="330" r:id="rId23"/>
    <p:sldId id="333" r:id="rId24"/>
    <p:sldId id="337" r:id="rId25"/>
    <p:sldId id="335" r:id="rId26"/>
    <p:sldId id="336" r:id="rId27"/>
    <p:sldId id="323" r:id="rId28"/>
    <p:sldId id="324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FFCC99"/>
    <a:srgbClr val="77906E"/>
    <a:srgbClr val="9FDBE9"/>
    <a:srgbClr val="64A35B"/>
    <a:srgbClr val="2438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B671-FD14-4255-BB9E-9DAD4C658E24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7094-9D8B-4F09-BC59-8FB2E898659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ED913-7FE0-4182-8F71-3A14D146A90C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094-9D8B-4F09-BC59-8FB2E898659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07/12/2012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640960" cy="4248472"/>
          </a:xfrm>
        </p:spPr>
        <p:txBody>
          <a:bodyPr>
            <a:normAutofit/>
          </a:bodyPr>
          <a:lstStyle/>
          <a:p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800" cap="all" dirty="0" smtClean="0">
                <a:solidFill>
                  <a:srgbClr val="C00000"/>
                </a:solidFill>
              </a:rPr>
              <a:t>Valutazione sperimentale delle emissioni e dei consumi di veicoli alimentati </a:t>
            </a:r>
            <a:br>
              <a:rPr lang="it-IT" sz="2800" cap="all" dirty="0" smtClean="0">
                <a:solidFill>
                  <a:srgbClr val="C00000"/>
                </a:solidFill>
              </a:rPr>
            </a:br>
            <a:r>
              <a:rPr lang="it-IT" sz="2800" cap="all" dirty="0" smtClean="0">
                <a:solidFill>
                  <a:srgbClr val="C00000"/>
                </a:solidFill>
              </a:rPr>
              <a:t>con miscele etanolo/benzina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err="1" smtClean="0"/>
              <a:t>M.A.</a:t>
            </a:r>
            <a:r>
              <a:rPr lang="it-IT" sz="2700" dirty="0" smtClean="0"/>
              <a:t> </a:t>
            </a:r>
            <a:r>
              <a:rPr lang="it-IT" sz="2700" dirty="0" err="1" smtClean="0"/>
              <a:t>Costagliola</a:t>
            </a:r>
            <a:r>
              <a:rPr lang="it-IT" sz="2700" dirty="0" smtClean="0"/>
              <a:t>, </a:t>
            </a:r>
            <a:r>
              <a:rPr lang="it-IT" sz="2700" u="sng" dirty="0" smtClean="0"/>
              <a:t>M.V. Prati</a:t>
            </a:r>
            <a:br>
              <a:rPr lang="it-IT" sz="2700" u="sng" dirty="0" smtClean="0"/>
            </a:b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en-US" sz="1900" dirty="0" err="1" smtClean="0"/>
              <a:t>Istituto</a:t>
            </a:r>
            <a:r>
              <a:rPr lang="en-US" sz="1900" dirty="0" smtClean="0"/>
              <a:t> </a:t>
            </a:r>
            <a:r>
              <a:rPr lang="en-US" sz="1900" dirty="0" err="1" smtClean="0"/>
              <a:t>Motori</a:t>
            </a:r>
            <a:r>
              <a:rPr lang="en-US" sz="1900" dirty="0" smtClean="0"/>
              <a:t> – </a:t>
            </a:r>
            <a:r>
              <a:rPr lang="en-US" sz="1900" dirty="0" err="1" smtClean="0"/>
              <a:t>Consiglio</a:t>
            </a:r>
            <a:r>
              <a:rPr lang="en-US" sz="1900" dirty="0" smtClean="0"/>
              <a:t> </a:t>
            </a:r>
            <a:r>
              <a:rPr lang="en-US" sz="1900" dirty="0" err="1" smtClean="0"/>
              <a:t>Nazionale</a:t>
            </a:r>
            <a:r>
              <a:rPr lang="en-US" sz="1900" dirty="0" smtClean="0"/>
              <a:t> </a:t>
            </a:r>
            <a:r>
              <a:rPr lang="en-US" sz="1900" dirty="0" err="1" smtClean="0"/>
              <a:t>delle</a:t>
            </a:r>
            <a:r>
              <a:rPr lang="en-US" sz="1900" dirty="0" smtClean="0"/>
              <a:t> </a:t>
            </a:r>
            <a:r>
              <a:rPr lang="en-US" sz="1900" dirty="0" err="1" smtClean="0"/>
              <a:t>Ricerche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Napoli – ITALY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400" dirty="0"/>
          </a:p>
        </p:txBody>
      </p:sp>
      <p:pic>
        <p:nvPicPr>
          <p:cNvPr id="4" name="Immagine 3" descr="logo C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4624"/>
            <a:ext cx="6786673" cy="98846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67744" y="4437112"/>
            <a:ext cx="68762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eaLnBrk="0" hangingPunct="0"/>
            <a:r>
              <a:rPr lang="it-IT" sz="1600" b="1" i="1" dirty="0" smtClean="0">
                <a:solidFill>
                  <a:srgbClr val="00B050"/>
                </a:solidFill>
              </a:rPr>
              <a:t>m.v.prati@im.cnr.it </a:t>
            </a:r>
          </a:p>
          <a:p>
            <a:pPr lvl="1" eaLnBrk="0" hangingPunct="0"/>
            <a:r>
              <a:rPr lang="it-IT" sz="1600" b="1" i="1" dirty="0" smtClean="0">
                <a:solidFill>
                  <a:srgbClr val="00B050"/>
                </a:solidFill>
              </a:rPr>
              <a:t>m.a.costagliola@im.cnr.it</a:t>
            </a:r>
          </a:p>
          <a:p>
            <a:pPr lvl="1" eaLnBrk="0" hangingPunct="0"/>
            <a:endParaRPr lang="it-IT" b="1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E:\Lavori\2011 SAE Japan\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284984"/>
            <a:ext cx="2664296" cy="178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76264" y="4884386"/>
            <a:ext cx="4139952" cy="1849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552" y="5877272"/>
            <a:ext cx="6840760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i="1" dirty="0" smtClean="0"/>
              <a:t>EXPERT PANEL – EMISSIONI DA TRASPORTO </a:t>
            </a:r>
          </a:p>
          <a:p>
            <a:r>
              <a:rPr lang="en-US" i="1" dirty="0" smtClean="0"/>
              <a:t>Roma, 7 </a:t>
            </a:r>
            <a:r>
              <a:rPr lang="en-US" i="1" dirty="0" err="1" smtClean="0"/>
              <a:t>Dicembre</a:t>
            </a:r>
            <a:r>
              <a:rPr lang="en-US" i="1" dirty="0" smtClean="0"/>
              <a:t> 2012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90872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Motore</a:t>
            </a:r>
            <a:r>
              <a:rPr lang="en-US" b="1" u="sng" dirty="0" smtClean="0">
                <a:solidFill>
                  <a:srgbClr val="FF0000"/>
                </a:solidFill>
              </a:rPr>
              <a:t> Euro 4 Fiat </a:t>
            </a:r>
            <a:r>
              <a:rPr lang="en-US" b="1" u="sng" dirty="0" err="1" smtClean="0">
                <a:solidFill>
                  <a:srgbClr val="FF0000"/>
                </a:solidFill>
              </a:rPr>
              <a:t>Multipla</a:t>
            </a:r>
            <a:r>
              <a:rPr lang="en-US" b="1" u="sng" dirty="0" smtClean="0">
                <a:solidFill>
                  <a:srgbClr val="FF0000"/>
                </a:solidFill>
              </a:rPr>
              <a:t> 1.6litri 16V  </a:t>
            </a:r>
            <a:r>
              <a:rPr lang="en-US" sz="1600" b="1" u="sng" dirty="0" smtClean="0">
                <a:solidFill>
                  <a:srgbClr val="FF0000"/>
                </a:solidFill>
              </a:rPr>
              <a:t>(76 kW 5750 rpm)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8" name="Titolo 6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Quali veicoli/motori sono stati testati?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95736" y="5085184"/>
            <a:ext cx="6661248" cy="1169551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b="1" i="1" dirty="0" smtClean="0"/>
              <a:t>Combustion efficiency and engine out emissions of a S.I. engine fueled with </a:t>
            </a:r>
            <a:r>
              <a:rPr lang="it-IT" sz="1400" b="1" i="1" dirty="0" err="1" smtClean="0"/>
              <a:t>alcohol</a:t>
            </a:r>
            <a:r>
              <a:rPr lang="it-IT" sz="1400" b="1" i="1" dirty="0" smtClean="0"/>
              <a:t>/</a:t>
            </a:r>
            <a:r>
              <a:rPr lang="it-IT" sz="1400" b="1" i="1" dirty="0" err="1" smtClean="0"/>
              <a:t>gasoline</a:t>
            </a:r>
            <a:r>
              <a:rPr lang="it-IT" sz="1400" b="1" i="1" dirty="0" smtClean="0"/>
              <a:t> </a:t>
            </a:r>
            <a:r>
              <a:rPr lang="it-IT" sz="1400" b="1" i="1" dirty="0" err="1" smtClean="0"/>
              <a:t>blends</a:t>
            </a:r>
            <a:r>
              <a:rPr lang="it-IT" sz="1400" dirty="0" smtClean="0"/>
              <a:t>”</a:t>
            </a:r>
          </a:p>
          <a:p>
            <a:r>
              <a:rPr lang="it-IT" sz="1400" dirty="0" err="1" smtClean="0"/>
              <a:t>M.A.</a:t>
            </a:r>
            <a:r>
              <a:rPr lang="it-IT" sz="1400" dirty="0" smtClean="0"/>
              <a:t> </a:t>
            </a:r>
            <a:r>
              <a:rPr lang="it-IT" sz="1400" dirty="0" err="1" smtClean="0"/>
              <a:t>Costagliola</a:t>
            </a:r>
            <a:r>
              <a:rPr lang="it-IT" sz="1400" dirty="0" smtClean="0"/>
              <a:t>, L. De </a:t>
            </a:r>
            <a:r>
              <a:rPr lang="it-IT" sz="1400" dirty="0" err="1" smtClean="0"/>
              <a:t>Simio</a:t>
            </a:r>
            <a:r>
              <a:rPr lang="it-IT" sz="1400" dirty="0" smtClean="0"/>
              <a:t>, S. </a:t>
            </a:r>
            <a:r>
              <a:rPr lang="it-IT" sz="1400" dirty="0" err="1" smtClean="0"/>
              <a:t>Iannaccone</a:t>
            </a:r>
            <a:r>
              <a:rPr lang="it-IT" sz="1400" dirty="0" smtClean="0"/>
              <a:t>, M.V. Prati</a:t>
            </a:r>
          </a:p>
          <a:p>
            <a:r>
              <a:rPr lang="en-US" sz="1400" dirty="0" err="1" smtClean="0"/>
              <a:t>Appl</a:t>
            </a:r>
            <a:r>
              <a:rPr lang="en-US" sz="1400" dirty="0" smtClean="0"/>
              <a:t> Energy (2012),</a:t>
            </a:r>
          </a:p>
          <a:p>
            <a:r>
              <a:rPr lang="en-US" sz="1400" dirty="0" smtClean="0"/>
              <a:t>http://dx.doi.org/10.1016/j.apenergy.2012.09.042</a:t>
            </a:r>
            <a:endParaRPr lang="it-IT" sz="1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381" y="692696"/>
            <a:ext cx="1670619" cy="9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79512" y="1628800"/>
            <a:ext cx="8064896" cy="2800767"/>
          </a:xfrm>
          <a:prstGeom prst="rect">
            <a:avLst/>
          </a:prstGeom>
          <a:ln w="25400" cmpd="dbl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i="1" dirty="0" smtClean="0"/>
              <a:t>Questa </a:t>
            </a:r>
            <a:r>
              <a:rPr lang="en-US" sz="1600" i="1" dirty="0" err="1" smtClean="0"/>
              <a:t>attività</a:t>
            </a:r>
            <a:r>
              <a:rPr lang="en-US" sz="1600" i="1" dirty="0" smtClean="0"/>
              <a:t> è </a:t>
            </a:r>
            <a:r>
              <a:rPr lang="en-US" sz="1600" i="1" dirty="0" err="1" smtClean="0"/>
              <a:t>stata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svolta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nell’ambito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di</a:t>
            </a:r>
            <a:r>
              <a:rPr lang="en-US" sz="1600" i="1" dirty="0" smtClean="0"/>
              <a:t> un </a:t>
            </a:r>
            <a:r>
              <a:rPr lang="en-US" sz="1600" i="1" dirty="0" err="1" smtClean="0"/>
              <a:t>progetto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finanziato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dal</a:t>
            </a:r>
            <a:r>
              <a:rPr lang="en-US" sz="1600" i="1" dirty="0" smtClean="0"/>
              <a:t> 7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FWP (Seventh Framework </a:t>
            </a:r>
            <a:r>
              <a:rPr lang="en-US" sz="1600" i="1" dirty="0" err="1" smtClean="0"/>
              <a:t>Programme</a:t>
            </a:r>
            <a:r>
              <a:rPr lang="en-US" sz="1600" i="1" dirty="0" smtClean="0"/>
              <a:t>) </a:t>
            </a:r>
            <a:r>
              <a:rPr lang="en-US" sz="1600" i="1" dirty="0" err="1" smtClean="0"/>
              <a:t>nel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periodo</a:t>
            </a:r>
            <a:r>
              <a:rPr lang="en-US" sz="1600" i="1" dirty="0" smtClean="0"/>
              <a:t> 2009-2010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Titolo</a:t>
            </a:r>
            <a:r>
              <a:rPr lang="en-US" sz="1600" dirty="0" smtClean="0"/>
              <a:t> del </a:t>
            </a:r>
            <a:r>
              <a:rPr lang="en-US" sz="1600" dirty="0" err="1" smtClean="0"/>
              <a:t>progetto</a:t>
            </a:r>
            <a:r>
              <a:rPr lang="en-US" sz="1600" dirty="0" smtClean="0"/>
              <a:t>: </a:t>
            </a:r>
          </a:p>
          <a:p>
            <a:r>
              <a:rPr lang="en-US" sz="1600" b="1" dirty="0" smtClean="0"/>
              <a:t>“Bio-ethanol engine for advanced urban transport by light commercial vehicle &amp; heavy duty” - BEAUTY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Research area:</a:t>
            </a:r>
            <a:r>
              <a:rPr lang="en-US" sz="1600" dirty="0" smtClean="0"/>
              <a:t> SST-2007-1.1-01 Promoting the use of bio-fuels and alternative hydrocarbon fuels</a:t>
            </a:r>
          </a:p>
          <a:p>
            <a:endParaRPr lang="en-US" sz="1600" dirty="0" smtClean="0"/>
          </a:p>
          <a:p>
            <a:r>
              <a:rPr lang="en-US" sz="1600" b="1" i="1" dirty="0" smtClean="0"/>
              <a:t>Leader partner: </a:t>
            </a:r>
            <a:r>
              <a:rPr lang="en-US" sz="1600" dirty="0" smtClean="0"/>
              <a:t>Centro </a:t>
            </a:r>
            <a:r>
              <a:rPr lang="en-US" sz="1600" dirty="0" err="1" smtClean="0"/>
              <a:t>Ricerche</a:t>
            </a:r>
            <a:r>
              <a:rPr lang="en-US" sz="1600" dirty="0" smtClean="0"/>
              <a:t> Fiat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76470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Motore</a:t>
            </a:r>
            <a:r>
              <a:rPr lang="en-US" sz="2000" b="1" u="sng" dirty="0" smtClean="0">
                <a:solidFill>
                  <a:srgbClr val="FF0000"/>
                </a:solidFill>
              </a:rPr>
              <a:t> Euro 4 Fiat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Multipla</a:t>
            </a:r>
            <a:r>
              <a:rPr lang="en-US" sz="2000" b="1" u="sng" dirty="0" smtClean="0">
                <a:solidFill>
                  <a:srgbClr val="FF0000"/>
                </a:solidFill>
              </a:rPr>
              <a:t> 1.6litri 16V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8" name="Titolo 6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Quali principali risultati?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70619" cy="9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44016" y="1412776"/>
            <a:ext cx="8820472" cy="181588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Il </a:t>
            </a:r>
            <a:r>
              <a:rPr lang="en-US" sz="1600" dirty="0" err="1" smtClean="0">
                <a:solidFill>
                  <a:schemeClr val="bg1"/>
                </a:solidFill>
              </a:rPr>
              <a:t>comportamento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un </a:t>
            </a:r>
            <a:r>
              <a:rPr lang="en-US" sz="1600" dirty="0" err="1" smtClean="0">
                <a:solidFill>
                  <a:schemeClr val="bg1"/>
                </a:solidFill>
              </a:rPr>
              <a:t>motore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convenzionale</a:t>
            </a:r>
            <a:r>
              <a:rPr lang="en-US" sz="1600" dirty="0" smtClean="0">
                <a:solidFill>
                  <a:schemeClr val="bg1"/>
                </a:solidFill>
              </a:rPr>
              <a:t> ad </a:t>
            </a:r>
            <a:r>
              <a:rPr lang="en-US" sz="1600" dirty="0" err="1" smtClean="0">
                <a:solidFill>
                  <a:schemeClr val="bg1"/>
                </a:solidFill>
              </a:rPr>
              <a:t>accensione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comandata</a:t>
            </a:r>
            <a:r>
              <a:rPr lang="en-US" sz="1600" dirty="0" smtClean="0">
                <a:solidFill>
                  <a:schemeClr val="bg1"/>
                </a:solidFill>
              </a:rPr>
              <a:t> non </a:t>
            </a:r>
            <a:r>
              <a:rPr lang="en-US" sz="1600" dirty="0" err="1" smtClean="0">
                <a:solidFill>
                  <a:schemeClr val="bg1"/>
                </a:solidFill>
              </a:rPr>
              <a:t>sembra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essere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particolarmente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influenzato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dalla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composizione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combustibile</a:t>
            </a:r>
            <a:r>
              <a:rPr lang="en-US" sz="1600" dirty="0" smtClean="0">
                <a:solidFill>
                  <a:schemeClr val="bg1"/>
                </a:solidFill>
              </a:rPr>
              <a:t>. Durante </a:t>
            </a:r>
            <a:r>
              <a:rPr lang="en-US" sz="1600" dirty="0" err="1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test è </a:t>
            </a:r>
            <a:r>
              <a:rPr lang="en-US" sz="1600" dirty="0" err="1" smtClean="0">
                <a:solidFill>
                  <a:schemeClr val="bg1"/>
                </a:solidFill>
              </a:rPr>
              <a:t>stato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leggermente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modificato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l’anticipo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accensione</a:t>
            </a:r>
            <a:r>
              <a:rPr lang="en-US" sz="1600" dirty="0" smtClean="0">
                <a:solidFill>
                  <a:schemeClr val="bg1"/>
                </a:solidFill>
              </a:rPr>
              <a:t> al </a:t>
            </a:r>
            <a:r>
              <a:rPr lang="en-US" sz="1600" dirty="0" err="1" smtClean="0">
                <a:solidFill>
                  <a:schemeClr val="bg1"/>
                </a:solidFill>
              </a:rPr>
              <a:t>variare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delle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miscele</a:t>
            </a:r>
            <a:r>
              <a:rPr lang="en-US" sz="1600" dirty="0" smtClean="0">
                <a:solidFill>
                  <a:schemeClr val="bg1"/>
                </a:solidFill>
              </a:rPr>
              <a:t> ma la standard Electronic Control Unit (ECU) era </a:t>
            </a:r>
            <a:r>
              <a:rPr lang="en-US" sz="1600" dirty="0" err="1" smtClean="0">
                <a:solidFill>
                  <a:schemeClr val="bg1"/>
                </a:solidFill>
              </a:rPr>
              <a:t>capace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controllare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rapporto</a:t>
            </a:r>
            <a:r>
              <a:rPr lang="en-US" sz="1600" dirty="0" smtClean="0">
                <a:solidFill>
                  <a:schemeClr val="bg1"/>
                </a:solidFill>
              </a:rPr>
              <a:t> aria/</a:t>
            </a:r>
            <a:r>
              <a:rPr lang="en-US" sz="1600" dirty="0" err="1" smtClean="0">
                <a:solidFill>
                  <a:schemeClr val="bg1"/>
                </a:solidFill>
              </a:rPr>
              <a:t>combustibile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mantenendo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valore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</a:rPr>
              <a:t>stechiometrico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target. </a:t>
            </a:r>
            <a:r>
              <a:rPr lang="en-US" sz="1600" dirty="0" err="1" smtClean="0">
                <a:solidFill>
                  <a:schemeClr val="bg1"/>
                </a:solidFill>
              </a:rPr>
              <a:t>Quindi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motore</a:t>
            </a:r>
            <a:r>
              <a:rPr lang="en-US" sz="1600" dirty="0" smtClean="0">
                <a:solidFill>
                  <a:schemeClr val="bg1"/>
                </a:solidFill>
              </a:rPr>
              <a:t> ha </a:t>
            </a:r>
            <a:r>
              <a:rPr lang="en-US" sz="1600" dirty="0" err="1" smtClean="0">
                <a:solidFill>
                  <a:schemeClr val="bg1"/>
                </a:solidFill>
              </a:rPr>
              <a:t>funzionato</a:t>
            </a:r>
            <a:r>
              <a:rPr lang="en-US" sz="1600" dirty="0" smtClean="0">
                <a:solidFill>
                  <a:schemeClr val="bg1"/>
                </a:solidFill>
              </a:rPr>
              <a:t> in </a:t>
            </a:r>
            <a:r>
              <a:rPr lang="en-US" sz="1600" dirty="0" err="1" smtClean="0">
                <a:solidFill>
                  <a:schemeClr val="bg1"/>
                </a:solidFill>
              </a:rPr>
              <a:t>condizioni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closed loop con </a:t>
            </a:r>
            <a:r>
              <a:rPr lang="en-US" sz="1600" dirty="0" err="1" smtClean="0">
                <a:solidFill>
                  <a:schemeClr val="bg1"/>
                </a:solidFill>
              </a:rPr>
              <a:t>tutti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combustibili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Non </a:t>
            </a:r>
            <a:r>
              <a:rPr lang="en-US" sz="1600" dirty="0" err="1" smtClean="0">
                <a:solidFill>
                  <a:schemeClr val="bg1"/>
                </a:solidFill>
              </a:rPr>
              <a:t>sono</a:t>
            </a:r>
            <a:r>
              <a:rPr lang="en-US" sz="1600" dirty="0" smtClean="0">
                <a:solidFill>
                  <a:schemeClr val="bg1"/>
                </a:solidFill>
              </a:rPr>
              <a:t> state </a:t>
            </a:r>
            <a:r>
              <a:rPr lang="en-US" sz="1600" dirty="0" err="1" smtClean="0">
                <a:solidFill>
                  <a:schemeClr val="bg1"/>
                </a:solidFill>
              </a:rPr>
              <a:t>riscontrate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apprezzabili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differenze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nel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comportamento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combustione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3492297"/>
            <a:ext cx="8856984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CO, HC e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NOx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sono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risultate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piu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’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basse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(20-30%) con l’E85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rispetto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alla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benzina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a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monte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del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catalizzatore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7504" y="4356393"/>
            <a:ext cx="892899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significativa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riduzione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Numero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Particelle</a:t>
            </a:r>
            <a:r>
              <a:rPr lang="en-US" sz="1600" dirty="0" smtClean="0">
                <a:solidFill>
                  <a:schemeClr val="bg1"/>
                </a:solidFill>
              </a:rPr>
              <a:t> (PN)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quasi </a:t>
            </a:r>
            <a:r>
              <a:rPr lang="en-US" sz="1600" dirty="0" err="1" smtClean="0">
                <a:solidFill>
                  <a:schemeClr val="bg1"/>
                </a:solidFill>
              </a:rPr>
              <a:t>il</a:t>
            </a:r>
            <a:r>
              <a:rPr lang="en-US" sz="1600" dirty="0" smtClean="0">
                <a:solidFill>
                  <a:schemeClr val="bg1"/>
                </a:solidFill>
              </a:rPr>
              <a:t>  70-90% è </a:t>
            </a:r>
            <a:r>
              <a:rPr lang="en-US" sz="1600" dirty="0" err="1" smtClean="0">
                <a:solidFill>
                  <a:schemeClr val="bg1"/>
                </a:solidFill>
              </a:rPr>
              <a:t>stata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raggiunta</a:t>
            </a:r>
            <a:r>
              <a:rPr lang="en-US" sz="1600" dirty="0" smtClean="0">
                <a:solidFill>
                  <a:schemeClr val="bg1"/>
                </a:solidFill>
              </a:rPr>
              <a:t> con </a:t>
            </a:r>
            <a:r>
              <a:rPr lang="en-US" sz="1600" dirty="0" err="1" smtClean="0">
                <a:solidFill>
                  <a:schemeClr val="bg1"/>
                </a:solidFill>
              </a:rPr>
              <a:t>tutte</a:t>
            </a:r>
            <a:r>
              <a:rPr lang="en-US" sz="1600" dirty="0" smtClean="0">
                <a:solidFill>
                  <a:schemeClr val="bg1"/>
                </a:solidFill>
              </a:rPr>
              <a:t> le </a:t>
            </a:r>
            <a:r>
              <a:rPr lang="en-US" sz="1600" dirty="0" err="1" smtClean="0">
                <a:solidFill>
                  <a:schemeClr val="bg1"/>
                </a:solidFill>
              </a:rPr>
              <a:t>miscele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6512" y="5160094"/>
            <a:ext cx="9071992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L’uso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combustibili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ossigenati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comporta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emissioni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composti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carbonilici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piu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’ elevate;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il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piu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’ forte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incremento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è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stato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rilevato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con E85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principalmente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dovuto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al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contributo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dell’acetaldeide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. Per le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altre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miscele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tra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il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10-30 %v), la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somma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questi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composti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diventa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il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doppio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rispetto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alla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</a:rPr>
              <a:t>benzina</a:t>
            </a:r>
            <a:r>
              <a:rPr lang="en-US" sz="1600" dirty="0" smtClean="0">
                <a:solidFill>
                  <a:srgbClr val="FFFF99"/>
                </a:solidFill>
              </a:rPr>
              <a:t>..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44016" y="1268760"/>
            <a:ext cx="8964488" cy="2062103"/>
          </a:xfrm>
          <a:prstGeom prst="rect">
            <a:avLst/>
          </a:prstGeom>
          <a:solidFill>
            <a:srgbClr val="77906E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FF99"/>
              </a:solidFill>
            </a:endParaRPr>
          </a:p>
          <a:p>
            <a:r>
              <a:rPr lang="en-US" sz="1600" dirty="0" err="1" smtClean="0">
                <a:solidFill>
                  <a:srgbClr val="FFFF99"/>
                </a:solidFill>
              </a:rPr>
              <a:t>Fino</a:t>
            </a:r>
            <a:r>
              <a:rPr lang="en-US" sz="1600" dirty="0" smtClean="0">
                <a:solidFill>
                  <a:srgbClr val="FFFF99"/>
                </a:solidFill>
              </a:rPr>
              <a:t> a E20 non </a:t>
            </a:r>
            <a:r>
              <a:rPr lang="en-US" sz="1600" dirty="0" err="1" smtClean="0">
                <a:solidFill>
                  <a:srgbClr val="FFFF99"/>
                </a:solidFill>
              </a:rPr>
              <a:t>sono</a:t>
            </a:r>
            <a:r>
              <a:rPr lang="en-US" sz="1600" dirty="0" smtClean="0">
                <a:solidFill>
                  <a:srgbClr val="FFFF99"/>
                </a:solidFill>
              </a:rPr>
              <a:t> state notate </a:t>
            </a:r>
            <a:r>
              <a:rPr lang="en-US" sz="1600" dirty="0" err="1" smtClean="0">
                <a:solidFill>
                  <a:srgbClr val="FFFF99"/>
                </a:solidFill>
              </a:rPr>
              <a:t>grandi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variazioni</a:t>
            </a:r>
            <a:r>
              <a:rPr lang="en-US" sz="1600" dirty="0" smtClean="0">
                <a:solidFill>
                  <a:srgbClr val="FFFF99"/>
                </a:solidFill>
              </a:rPr>
              <a:t> del tempo </a:t>
            </a:r>
            <a:r>
              <a:rPr lang="en-US" sz="1600" dirty="0" err="1" smtClean="0">
                <a:solidFill>
                  <a:srgbClr val="FFFF99"/>
                </a:solidFill>
              </a:rPr>
              <a:t>di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iniezione</a:t>
            </a:r>
            <a:r>
              <a:rPr lang="en-US" sz="1600" dirty="0" smtClean="0">
                <a:solidFill>
                  <a:srgbClr val="FFFF99"/>
                </a:solidFill>
              </a:rPr>
              <a:t> e </a:t>
            </a:r>
            <a:r>
              <a:rPr lang="en-US" sz="1600" dirty="0" err="1" smtClean="0">
                <a:solidFill>
                  <a:srgbClr val="FFFF99"/>
                </a:solidFill>
              </a:rPr>
              <a:t>della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massa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combustibile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iniettata</a:t>
            </a:r>
            <a:r>
              <a:rPr lang="en-US" sz="1600" dirty="0" smtClean="0">
                <a:solidFill>
                  <a:srgbClr val="FFFF99"/>
                </a:solidFill>
              </a:rPr>
              <a:t>, </a:t>
            </a:r>
            <a:r>
              <a:rPr lang="en-US" sz="1600" dirty="0" err="1" smtClean="0">
                <a:solidFill>
                  <a:srgbClr val="FFFF99"/>
                </a:solidFill>
              </a:rPr>
              <a:t>mentre</a:t>
            </a:r>
            <a:r>
              <a:rPr lang="en-US" sz="1600" dirty="0" smtClean="0">
                <a:solidFill>
                  <a:srgbClr val="FFFF99"/>
                </a:solidFill>
              </a:rPr>
              <a:t> con E30 e E85 è </a:t>
            </a:r>
            <a:r>
              <a:rPr lang="en-US" sz="1600" dirty="0" err="1" smtClean="0">
                <a:solidFill>
                  <a:srgbClr val="FFFF99"/>
                </a:solidFill>
              </a:rPr>
              <a:t>stato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osservato</a:t>
            </a:r>
            <a:r>
              <a:rPr lang="en-US" sz="1600" dirty="0" smtClean="0">
                <a:solidFill>
                  <a:srgbClr val="FFFF99"/>
                </a:solidFill>
              </a:rPr>
              <a:t> un </a:t>
            </a:r>
            <a:r>
              <a:rPr lang="en-US" sz="1600" dirty="0" err="1" smtClean="0">
                <a:solidFill>
                  <a:srgbClr val="FFFF99"/>
                </a:solidFill>
              </a:rPr>
              <a:t>piu</a:t>
            </a:r>
            <a:r>
              <a:rPr lang="en-US" sz="1600" dirty="0" smtClean="0">
                <a:solidFill>
                  <a:srgbClr val="FFFF99"/>
                </a:solidFill>
              </a:rPr>
              <a:t>’ </a:t>
            </a:r>
            <a:r>
              <a:rPr lang="en-US" sz="1600" dirty="0" err="1" smtClean="0">
                <a:solidFill>
                  <a:srgbClr val="FFFF99"/>
                </a:solidFill>
              </a:rPr>
              <a:t>lungo</a:t>
            </a:r>
            <a:r>
              <a:rPr lang="en-US" sz="1600" dirty="0" smtClean="0">
                <a:solidFill>
                  <a:srgbClr val="FFFF99"/>
                </a:solidFill>
              </a:rPr>
              <a:t> tempo </a:t>
            </a:r>
            <a:r>
              <a:rPr lang="en-US" sz="1600" dirty="0" err="1" smtClean="0">
                <a:solidFill>
                  <a:srgbClr val="FFFF99"/>
                </a:solidFill>
              </a:rPr>
              <a:t>di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iniezione</a:t>
            </a:r>
            <a:r>
              <a:rPr lang="en-US" sz="1600" dirty="0" smtClean="0">
                <a:solidFill>
                  <a:srgbClr val="FFFF99"/>
                </a:solidFill>
              </a:rPr>
              <a:t>. </a:t>
            </a:r>
          </a:p>
          <a:p>
            <a:endParaRPr lang="en-US" sz="1600" dirty="0" smtClean="0">
              <a:solidFill>
                <a:srgbClr val="FFFF99"/>
              </a:solidFill>
            </a:endParaRPr>
          </a:p>
          <a:p>
            <a:r>
              <a:rPr lang="en-US" sz="1600" dirty="0" err="1" smtClean="0">
                <a:solidFill>
                  <a:srgbClr val="FFFF99"/>
                </a:solidFill>
              </a:rPr>
              <a:t>Infatti</a:t>
            </a:r>
            <a:r>
              <a:rPr lang="en-US" sz="1600" dirty="0" smtClean="0">
                <a:solidFill>
                  <a:srgbClr val="FFFF99"/>
                </a:solidFill>
              </a:rPr>
              <a:t> l’E85 ha un </a:t>
            </a:r>
            <a:r>
              <a:rPr lang="en-US" sz="1600" dirty="0" err="1" smtClean="0">
                <a:solidFill>
                  <a:srgbClr val="FFFF99"/>
                </a:solidFill>
              </a:rPr>
              <a:t>piu</a:t>
            </a:r>
            <a:r>
              <a:rPr lang="en-US" sz="1600" dirty="0" smtClean="0">
                <a:solidFill>
                  <a:srgbClr val="FFFF99"/>
                </a:solidFill>
              </a:rPr>
              <a:t>’ basso </a:t>
            </a:r>
            <a:r>
              <a:rPr lang="en-US" sz="1600" dirty="0" err="1" smtClean="0">
                <a:solidFill>
                  <a:srgbClr val="FFFF99"/>
                </a:solidFill>
              </a:rPr>
              <a:t>contenuto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energetico</a:t>
            </a:r>
            <a:r>
              <a:rPr lang="en-US" sz="1600" dirty="0" smtClean="0">
                <a:solidFill>
                  <a:srgbClr val="FFFF99"/>
                </a:solidFill>
              </a:rPr>
              <a:t> per </a:t>
            </a:r>
            <a:r>
              <a:rPr lang="en-US" sz="1600" dirty="0" err="1" smtClean="0">
                <a:solidFill>
                  <a:srgbClr val="FFFF99"/>
                </a:solidFill>
              </a:rPr>
              <a:t>unità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massa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ed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una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densità</a:t>
            </a:r>
            <a:r>
              <a:rPr lang="en-US" sz="1600" dirty="0" smtClean="0">
                <a:solidFill>
                  <a:srgbClr val="FFFF99"/>
                </a:solidFill>
              </a:rPr>
              <a:t> non molto </a:t>
            </a:r>
            <a:r>
              <a:rPr lang="en-US" sz="1600" dirty="0" err="1" smtClean="0">
                <a:solidFill>
                  <a:srgbClr val="FFFF99"/>
                </a:solidFill>
              </a:rPr>
              <a:t>differente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dalle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altre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formulazioni</a:t>
            </a:r>
            <a:r>
              <a:rPr lang="en-US" sz="1600" dirty="0" smtClean="0">
                <a:solidFill>
                  <a:srgbClr val="FFFF99"/>
                </a:solidFill>
              </a:rPr>
              <a:t>, </a:t>
            </a:r>
            <a:r>
              <a:rPr lang="en-US" sz="1600" dirty="0" err="1" smtClean="0">
                <a:solidFill>
                  <a:srgbClr val="FFFF99"/>
                </a:solidFill>
              </a:rPr>
              <a:t>quindi</a:t>
            </a:r>
            <a:r>
              <a:rPr lang="en-US" sz="1600" dirty="0" smtClean="0">
                <a:solidFill>
                  <a:srgbClr val="FFFF99"/>
                </a:solidFill>
              </a:rPr>
              <a:t> la </a:t>
            </a:r>
            <a:r>
              <a:rPr lang="en-US" sz="1600" dirty="0" err="1" smtClean="0">
                <a:solidFill>
                  <a:srgbClr val="FFFF99"/>
                </a:solidFill>
              </a:rPr>
              <a:t>massa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iniettata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deve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essere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piu</a:t>
            </a:r>
            <a:r>
              <a:rPr lang="en-US" sz="1600" dirty="0" smtClean="0">
                <a:solidFill>
                  <a:srgbClr val="FFFF99"/>
                </a:solidFill>
              </a:rPr>
              <a:t>’ </a:t>
            </a:r>
            <a:r>
              <a:rPr lang="en-US" sz="1600" dirty="0" err="1" smtClean="0">
                <a:solidFill>
                  <a:srgbClr val="FFFF99"/>
                </a:solidFill>
              </a:rPr>
              <a:t>alta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3069" r="30809" b="3821"/>
          <a:stretch>
            <a:fillRect/>
          </a:stretch>
        </p:blipFill>
        <p:spPr bwMode="auto">
          <a:xfrm>
            <a:off x="1979711" y="3062112"/>
            <a:ext cx="4536505" cy="3795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548081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riduzione</a:t>
            </a:r>
            <a:r>
              <a:rPr lang="en-US" sz="1600" dirty="0" smtClean="0">
                <a:solidFill>
                  <a:schemeClr val="bg1"/>
                </a:solidFill>
              </a:rPr>
              <a:t> del 50% per le </a:t>
            </a:r>
            <a:r>
              <a:rPr lang="en-US" sz="1600" dirty="0" err="1" smtClean="0">
                <a:solidFill>
                  <a:schemeClr val="bg1"/>
                </a:solidFill>
              </a:rPr>
              <a:t>emissioni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benzene e 1,3-butadiene, </a:t>
            </a:r>
            <a:r>
              <a:rPr lang="en-US" sz="1600" dirty="0" err="1" smtClean="0">
                <a:solidFill>
                  <a:schemeClr val="bg1"/>
                </a:solidFill>
              </a:rPr>
              <a:t>classificati</a:t>
            </a:r>
            <a:r>
              <a:rPr lang="en-US" sz="1600" dirty="0" smtClean="0">
                <a:solidFill>
                  <a:schemeClr val="bg1"/>
                </a:solidFill>
              </a:rPr>
              <a:t> come </a:t>
            </a:r>
            <a:r>
              <a:rPr lang="en-US" sz="1600" dirty="0" err="1" smtClean="0">
                <a:solidFill>
                  <a:schemeClr val="bg1"/>
                </a:solidFill>
              </a:rPr>
              <a:t>cancerogeni</a:t>
            </a:r>
            <a:r>
              <a:rPr lang="en-US" sz="1600" dirty="0" smtClean="0">
                <a:solidFill>
                  <a:schemeClr val="bg1"/>
                </a:solidFill>
              </a:rPr>
              <a:t>, è </a:t>
            </a:r>
            <a:r>
              <a:rPr lang="en-US" sz="1600" dirty="0" err="1" smtClean="0">
                <a:solidFill>
                  <a:schemeClr val="bg1"/>
                </a:solidFill>
              </a:rPr>
              <a:t>stata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ottenuta</a:t>
            </a:r>
            <a:r>
              <a:rPr lang="en-US" sz="1600" dirty="0" smtClean="0">
                <a:solidFill>
                  <a:schemeClr val="bg1"/>
                </a:solidFill>
              </a:rPr>
              <a:t> con l’E85.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6512" y="2204864"/>
            <a:ext cx="8999984" cy="584775"/>
          </a:xfrm>
          <a:prstGeom prst="rect">
            <a:avLst/>
          </a:prstGeom>
          <a:solidFill>
            <a:srgbClr val="77906E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99"/>
                </a:solidFill>
              </a:rPr>
              <a:t>Riguardo</a:t>
            </a:r>
            <a:r>
              <a:rPr lang="en-US" sz="1600" dirty="0" smtClean="0">
                <a:solidFill>
                  <a:srgbClr val="FFFF99"/>
                </a:solidFill>
              </a:rPr>
              <a:t> le </a:t>
            </a:r>
            <a:r>
              <a:rPr lang="en-US" sz="1600" dirty="0" err="1" smtClean="0">
                <a:solidFill>
                  <a:srgbClr val="FFFF99"/>
                </a:solidFill>
              </a:rPr>
              <a:t>emissioni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di</a:t>
            </a:r>
            <a:r>
              <a:rPr lang="en-US" sz="1600" dirty="0" smtClean="0">
                <a:solidFill>
                  <a:srgbClr val="FFFF99"/>
                </a:solidFill>
              </a:rPr>
              <a:t>  PAHs, B(a)P e </a:t>
            </a:r>
            <a:r>
              <a:rPr lang="en-US" sz="1600" dirty="0" err="1" smtClean="0">
                <a:solidFill>
                  <a:srgbClr val="FFFF99"/>
                </a:solidFill>
              </a:rPr>
              <a:t>il</a:t>
            </a:r>
            <a:r>
              <a:rPr lang="en-US" sz="1600" dirty="0" smtClean="0">
                <a:solidFill>
                  <a:srgbClr val="FFFF99"/>
                </a:solidFill>
              </a:rPr>
              <a:t> TEQ </a:t>
            </a:r>
            <a:r>
              <a:rPr lang="en-US" sz="1600" dirty="0" err="1" smtClean="0">
                <a:solidFill>
                  <a:srgbClr val="FFFF99"/>
                </a:solidFill>
              </a:rPr>
              <a:t>valutati</a:t>
            </a:r>
            <a:r>
              <a:rPr lang="en-US" sz="1600" dirty="0" smtClean="0">
                <a:solidFill>
                  <a:srgbClr val="FFFF99"/>
                </a:solidFill>
              </a:rPr>
              <a:t> per le </a:t>
            </a:r>
            <a:r>
              <a:rPr lang="en-US" sz="1600" dirty="0" err="1" smtClean="0">
                <a:solidFill>
                  <a:srgbClr val="FFFF99"/>
                </a:solidFill>
              </a:rPr>
              <a:t>miscele</a:t>
            </a:r>
            <a:r>
              <a:rPr lang="en-US" sz="1600" dirty="0" smtClean="0">
                <a:solidFill>
                  <a:srgbClr val="FFFF99"/>
                </a:solidFill>
              </a:rPr>
              <a:t> con </a:t>
            </a:r>
            <a:r>
              <a:rPr lang="en-US" sz="1600" dirty="0" err="1" smtClean="0">
                <a:solidFill>
                  <a:srgbClr val="FFFF99"/>
                </a:solidFill>
              </a:rPr>
              <a:t>etanolo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sono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ridotti</a:t>
            </a:r>
            <a:r>
              <a:rPr lang="en-US" sz="1600" dirty="0" smtClean="0">
                <a:solidFill>
                  <a:srgbClr val="FFFF99"/>
                </a:solidFill>
              </a:rPr>
              <a:t> del 30-70% </a:t>
            </a:r>
            <a:r>
              <a:rPr lang="en-US" sz="1600" dirty="0" err="1" smtClean="0">
                <a:solidFill>
                  <a:srgbClr val="FFFF99"/>
                </a:solidFill>
              </a:rPr>
              <a:t>rispetto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alla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benzina</a:t>
            </a:r>
            <a:r>
              <a:rPr lang="en-US" sz="1600" dirty="0" smtClean="0">
                <a:solidFill>
                  <a:srgbClr val="FFFF99"/>
                </a:solidFill>
              </a:rPr>
              <a:t> (con </a:t>
            </a:r>
            <a:r>
              <a:rPr lang="en-US" sz="1600" dirty="0" err="1" smtClean="0">
                <a:solidFill>
                  <a:srgbClr val="FFFF99"/>
                </a:solidFill>
              </a:rPr>
              <a:t>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migliori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risultati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ottenuti</a:t>
            </a:r>
            <a:r>
              <a:rPr lang="en-US" sz="1600" dirty="0" smtClean="0">
                <a:solidFill>
                  <a:srgbClr val="FFFF99"/>
                </a:solidFill>
              </a:rPr>
              <a:t> con l’E85)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5496" y="4788441"/>
            <a:ext cx="885698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 </a:t>
            </a:r>
            <a:r>
              <a:rPr lang="en-US" sz="1600" dirty="0" err="1" smtClean="0">
                <a:solidFill>
                  <a:schemeClr val="bg1"/>
                </a:solidFill>
              </a:rPr>
              <a:t>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significativa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riduzione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numero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particelle</a:t>
            </a:r>
            <a:r>
              <a:rPr lang="en-US" sz="1600" dirty="0" smtClean="0">
                <a:solidFill>
                  <a:schemeClr val="bg1"/>
                </a:solidFill>
              </a:rPr>
              <a:t> è </a:t>
            </a:r>
            <a:r>
              <a:rPr lang="en-US" sz="1600" dirty="0" err="1" smtClean="0">
                <a:solidFill>
                  <a:schemeClr val="bg1"/>
                </a:solidFill>
              </a:rPr>
              <a:t>stata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misurata</a:t>
            </a:r>
            <a:r>
              <a:rPr lang="en-US" sz="1600" dirty="0" smtClean="0">
                <a:solidFill>
                  <a:schemeClr val="bg1"/>
                </a:solidFill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</a:rPr>
              <a:t>valle</a:t>
            </a:r>
            <a:r>
              <a:rPr lang="en-US" sz="1600" dirty="0" smtClean="0">
                <a:solidFill>
                  <a:schemeClr val="bg1"/>
                </a:solidFill>
              </a:rPr>
              <a:t> del </a:t>
            </a:r>
            <a:r>
              <a:rPr lang="en-US" sz="1600" dirty="0" err="1" smtClean="0">
                <a:solidFill>
                  <a:schemeClr val="bg1"/>
                </a:solidFill>
              </a:rPr>
              <a:t>catalizzatore</a:t>
            </a:r>
            <a:r>
              <a:rPr lang="en-US" sz="1600" dirty="0" smtClean="0">
                <a:solidFill>
                  <a:schemeClr val="bg1"/>
                </a:solidFill>
              </a:rPr>
              <a:t> con </a:t>
            </a:r>
            <a:r>
              <a:rPr lang="en-US" sz="1600" dirty="0" err="1" smtClean="0">
                <a:solidFill>
                  <a:schemeClr val="bg1"/>
                </a:solidFill>
              </a:rPr>
              <a:t>tutte</a:t>
            </a:r>
            <a:r>
              <a:rPr lang="en-US" sz="1600" dirty="0" smtClean="0">
                <a:solidFill>
                  <a:schemeClr val="bg1"/>
                </a:solidFill>
              </a:rPr>
              <a:t> le </a:t>
            </a:r>
            <a:r>
              <a:rPr lang="en-US" sz="1600" dirty="0" err="1" smtClean="0">
                <a:solidFill>
                  <a:schemeClr val="bg1"/>
                </a:solidFill>
              </a:rPr>
              <a:t>miscele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contenenti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etanolo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rispetto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alla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benzina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3822139"/>
            <a:ext cx="8820472" cy="830997"/>
          </a:xfrm>
          <a:prstGeom prst="rect">
            <a:avLst/>
          </a:prstGeom>
          <a:solidFill>
            <a:srgbClr val="77906E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99"/>
                </a:solidFill>
              </a:rPr>
              <a:t>A </a:t>
            </a:r>
            <a:r>
              <a:rPr lang="en-US" sz="1600" dirty="0" err="1" smtClean="0">
                <a:solidFill>
                  <a:srgbClr val="FFFF99"/>
                </a:solidFill>
              </a:rPr>
              <a:t>valle</a:t>
            </a:r>
            <a:r>
              <a:rPr lang="en-US" sz="1600" dirty="0" smtClean="0">
                <a:solidFill>
                  <a:srgbClr val="FFFF99"/>
                </a:solidFill>
              </a:rPr>
              <a:t> del </a:t>
            </a:r>
            <a:r>
              <a:rPr lang="en-US" sz="1600" dirty="0" err="1" smtClean="0">
                <a:solidFill>
                  <a:srgbClr val="FFFF99"/>
                </a:solidFill>
              </a:rPr>
              <a:t>catalizzatore</a:t>
            </a:r>
            <a:r>
              <a:rPr lang="en-US" sz="1600" dirty="0" smtClean="0">
                <a:solidFill>
                  <a:srgbClr val="FFFF99"/>
                </a:solidFill>
              </a:rPr>
              <a:t> (tailpipe) </a:t>
            </a:r>
            <a:r>
              <a:rPr lang="en-US" sz="1600" dirty="0" err="1" smtClean="0">
                <a:solidFill>
                  <a:srgbClr val="FFFF99"/>
                </a:solidFill>
              </a:rPr>
              <a:t>alcune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differenze</a:t>
            </a:r>
            <a:r>
              <a:rPr lang="en-US" sz="1600" dirty="0" smtClean="0">
                <a:solidFill>
                  <a:srgbClr val="FFFF99"/>
                </a:solidFill>
              </a:rPr>
              <a:t> (specie per le </a:t>
            </a:r>
            <a:r>
              <a:rPr lang="en-US" sz="1600" dirty="0" err="1" smtClean="0">
                <a:solidFill>
                  <a:srgbClr val="FFFF99"/>
                </a:solidFill>
              </a:rPr>
              <a:t>miscele</a:t>
            </a:r>
            <a:r>
              <a:rPr lang="en-US" sz="1600" dirty="0" smtClean="0">
                <a:solidFill>
                  <a:srgbClr val="FFFF99"/>
                </a:solidFill>
              </a:rPr>
              <a:t> E10, E20) </a:t>
            </a:r>
            <a:r>
              <a:rPr lang="en-US" sz="1600" dirty="0" err="1" smtClean="0">
                <a:solidFill>
                  <a:srgbClr val="FFFF99"/>
                </a:solidFill>
              </a:rPr>
              <a:t>sono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difficili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valutare</a:t>
            </a:r>
            <a:r>
              <a:rPr lang="en-US" sz="1600" dirty="0" smtClean="0">
                <a:solidFill>
                  <a:srgbClr val="FFFF99"/>
                </a:solidFill>
              </a:rPr>
              <a:t> a </a:t>
            </a:r>
            <a:r>
              <a:rPr lang="en-US" sz="1600" dirty="0" err="1" smtClean="0">
                <a:solidFill>
                  <a:srgbClr val="FFFF99"/>
                </a:solidFill>
              </a:rPr>
              <a:t>causa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dei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bassi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valori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misurati</a:t>
            </a:r>
            <a:r>
              <a:rPr lang="en-US" sz="1600" dirty="0" smtClean="0">
                <a:solidFill>
                  <a:srgbClr val="FFFF99"/>
                </a:solidFill>
              </a:rPr>
              <a:t> e </a:t>
            </a:r>
            <a:r>
              <a:rPr lang="en-US" sz="1600" dirty="0" err="1" smtClean="0">
                <a:solidFill>
                  <a:srgbClr val="FFFF99"/>
                </a:solidFill>
              </a:rPr>
              <a:t>della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variabilità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della</a:t>
            </a:r>
            <a:r>
              <a:rPr lang="en-US" sz="1600" dirty="0" smtClean="0">
                <a:solidFill>
                  <a:srgbClr val="FFFF99"/>
                </a:solidFill>
              </a:rPr>
              <a:t> </a:t>
            </a:r>
            <a:r>
              <a:rPr lang="en-US" sz="1600" dirty="0" err="1" smtClean="0">
                <a:solidFill>
                  <a:srgbClr val="FFFF99"/>
                </a:solidFill>
              </a:rPr>
              <a:t>determinazione</a:t>
            </a:r>
            <a:r>
              <a:rPr lang="en-US" sz="1600" dirty="0" smtClean="0">
                <a:solidFill>
                  <a:srgbClr val="FFFF99"/>
                </a:solidFill>
              </a:rPr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 rot="10800000" flipV="1">
            <a:off x="107504" y="2924944"/>
            <a:ext cx="8964488" cy="7571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1600" b="1" i="1" dirty="0" smtClean="0">
                <a:solidFill>
                  <a:schemeClr val="bg1"/>
                </a:solidFill>
              </a:rPr>
              <a:t>I valori  elencati sono stati quelli misurati a monte del catalizzatore (</a:t>
            </a:r>
            <a:r>
              <a:rPr lang="it-IT" sz="1600" b="1" i="1" dirty="0" err="1" smtClean="0">
                <a:solidFill>
                  <a:schemeClr val="bg1"/>
                </a:solidFill>
              </a:rPr>
              <a:t>engine-out</a:t>
            </a:r>
            <a:r>
              <a:rPr lang="it-IT" sz="1600" b="1" i="1" dirty="0" smtClean="0">
                <a:solidFill>
                  <a:schemeClr val="bg1"/>
                </a:solidFill>
              </a:rPr>
              <a:t>) . Per l’uso reale ovviamente bisogna considerare  l’effetto del catalizzatore </a:t>
            </a:r>
            <a:r>
              <a:rPr lang="it-IT" sz="1600" b="1" i="1" dirty="0" err="1" smtClean="0">
                <a:solidFill>
                  <a:schemeClr val="bg1"/>
                </a:solidFill>
              </a:rPr>
              <a:t>three-way</a:t>
            </a:r>
            <a:r>
              <a:rPr lang="it-IT" sz="1600" b="1" i="1" dirty="0" smtClean="0">
                <a:solidFill>
                  <a:schemeClr val="bg1"/>
                </a:solidFill>
              </a:rPr>
              <a:t> (TWC).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283968" y="6453336"/>
            <a:ext cx="464502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</a:rPr>
              <a:t>Altre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attività</a:t>
            </a:r>
            <a:r>
              <a:rPr lang="en-US" sz="1600" b="1" dirty="0" smtClean="0">
                <a:solidFill>
                  <a:srgbClr val="002060"/>
                </a:solidFill>
              </a:rPr>
              <a:t>: </a:t>
            </a:r>
            <a:r>
              <a:rPr lang="en-US" sz="1600" b="1" dirty="0" err="1" smtClean="0">
                <a:solidFill>
                  <a:srgbClr val="002060"/>
                </a:solidFill>
              </a:rPr>
              <a:t>effetto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su</a:t>
            </a:r>
            <a:r>
              <a:rPr lang="en-US" sz="1600" b="1" dirty="0" smtClean="0">
                <a:solidFill>
                  <a:srgbClr val="002060"/>
                </a:solidFill>
              </a:rPr>
              <a:t> scooter e </a:t>
            </a:r>
            <a:r>
              <a:rPr lang="en-US" sz="1600" b="1" dirty="0" err="1" smtClean="0">
                <a:solidFill>
                  <a:srgbClr val="002060"/>
                </a:solidFill>
              </a:rPr>
              <a:t>sistemi</a:t>
            </a:r>
            <a:r>
              <a:rPr lang="en-US" sz="1600" b="1" dirty="0" smtClean="0">
                <a:solidFill>
                  <a:srgbClr val="002060"/>
                </a:solidFill>
              </a:rPr>
              <a:t> GDI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692696"/>
            <a:ext cx="6660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Motore</a:t>
            </a:r>
            <a:r>
              <a:rPr lang="en-US" sz="2000" b="1" u="sng" dirty="0" smtClean="0">
                <a:solidFill>
                  <a:srgbClr val="FF0000"/>
                </a:solidFill>
              </a:rPr>
              <a:t> Euro 4 Fiat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Multipla</a:t>
            </a:r>
            <a:r>
              <a:rPr lang="en-US" sz="2000" b="1" u="sng" dirty="0" smtClean="0">
                <a:solidFill>
                  <a:srgbClr val="FF0000"/>
                </a:solidFill>
              </a:rPr>
              <a:t> 1.6litri 16V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381" y="476672"/>
            <a:ext cx="1670619" cy="9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olo 6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Quali principali risultati?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18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008" y="984210"/>
            <a:ext cx="8748464" cy="12926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Nelle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stesse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condizioni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carico</a:t>
            </a:r>
            <a:r>
              <a:rPr lang="en-US" sz="1400" dirty="0" smtClean="0">
                <a:solidFill>
                  <a:schemeClr val="bg1"/>
                </a:solidFill>
              </a:rPr>
              <a:t> le </a:t>
            </a:r>
            <a:r>
              <a:rPr lang="en-US" sz="1400" dirty="0" err="1" smtClean="0">
                <a:solidFill>
                  <a:schemeClr val="bg1"/>
                </a:solidFill>
              </a:rPr>
              <a:t>emissioni</a:t>
            </a:r>
            <a:r>
              <a:rPr lang="en-US" sz="1400" dirty="0" smtClean="0">
                <a:solidFill>
                  <a:schemeClr val="bg1"/>
                </a:solidFill>
              </a:rPr>
              <a:t> del </a:t>
            </a:r>
            <a:r>
              <a:rPr lang="en-US" sz="1400" dirty="0" err="1" smtClean="0">
                <a:solidFill>
                  <a:schemeClr val="bg1"/>
                </a:solidFill>
              </a:rPr>
              <a:t>numero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particelle</a:t>
            </a:r>
            <a:r>
              <a:rPr lang="en-US" sz="1400" dirty="0" smtClean="0">
                <a:solidFill>
                  <a:schemeClr val="bg1"/>
                </a:solidFill>
              </a:rPr>
              <a:t> (PN) </a:t>
            </a:r>
            <a:r>
              <a:rPr lang="en-US" sz="1400" dirty="0" err="1" smtClean="0">
                <a:solidFill>
                  <a:schemeClr val="bg1"/>
                </a:solidFill>
              </a:rPr>
              <a:t>chiaramente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diminuiscono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quasi un </a:t>
            </a:r>
            <a:r>
              <a:rPr lang="en-US" sz="1400" dirty="0" err="1" smtClean="0">
                <a:solidFill>
                  <a:schemeClr val="bg1"/>
                </a:solidFill>
              </a:rPr>
              <a:t>ordine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grandezza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passando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dalla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benzina</a:t>
            </a:r>
            <a:r>
              <a:rPr lang="en-US" sz="1400" dirty="0" smtClean="0">
                <a:solidFill>
                  <a:schemeClr val="bg1"/>
                </a:solidFill>
              </a:rPr>
              <a:t> all’E85.</a:t>
            </a:r>
          </a:p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</a:rPr>
              <a:t>CON LE MISCELE DI ETANOLO SI E’ MISURATA UNA RIDUZIONE MEDIA DI PN TRA  </a:t>
            </a:r>
            <a:r>
              <a:rPr lang="it-IT" sz="1400" b="1" dirty="0" smtClean="0">
                <a:solidFill>
                  <a:schemeClr val="bg1"/>
                </a:solidFill>
              </a:rPr>
              <a:t>60-90%  RISPETTO ALLA BENZINA (sia a monte che a valle del catalizzatore)</a:t>
            </a:r>
          </a:p>
          <a:p>
            <a:pPr algn="ctr" eaLnBrk="0" hangingPunct="0"/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1524000" y="3004682"/>
          <a:ext cx="6096000" cy="84863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4863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40" marR="677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8460432" cy="433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olo 6"/>
          <p:cNvSpPr txBox="1">
            <a:spLocks/>
          </p:cNvSpPr>
          <p:nvPr/>
        </p:nvSpPr>
        <p:spPr>
          <a:xfrm>
            <a:off x="323528" y="-243408"/>
            <a:ext cx="6624736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Risultati: 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Numero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particelle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emesse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588224" y="2852936"/>
            <a:ext cx="237626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99"/>
                </a:solidFill>
              </a:rPr>
              <a:t>I risultati per la miscela con butanolo (B10) sono simili all’E10.</a:t>
            </a:r>
            <a:endParaRPr lang="it-IT" dirty="0">
              <a:solidFill>
                <a:srgbClr val="FFFF99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6054387"/>
            <a:ext cx="8856984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</a:rPr>
              <a:t>Questo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puo</a:t>
            </a:r>
            <a:r>
              <a:rPr lang="en-US" sz="1600" b="1" dirty="0" smtClean="0">
                <a:solidFill>
                  <a:srgbClr val="002060"/>
                </a:solidFill>
              </a:rPr>
              <a:t>’ </a:t>
            </a:r>
            <a:r>
              <a:rPr lang="en-US" sz="1600" b="1" dirty="0" err="1" smtClean="0">
                <a:solidFill>
                  <a:srgbClr val="002060"/>
                </a:solidFill>
              </a:rPr>
              <a:t>essere</a:t>
            </a:r>
            <a:r>
              <a:rPr lang="en-US" sz="1600" b="1" dirty="0" smtClean="0">
                <a:solidFill>
                  <a:srgbClr val="002060"/>
                </a:solidFill>
              </a:rPr>
              <a:t> un </a:t>
            </a:r>
            <a:r>
              <a:rPr lang="en-US" sz="1600" b="1" dirty="0" err="1" smtClean="0">
                <a:solidFill>
                  <a:srgbClr val="002060"/>
                </a:solidFill>
              </a:rPr>
              <a:t>aspetto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importante</a:t>
            </a:r>
            <a:r>
              <a:rPr lang="en-US" sz="1600" b="1" dirty="0" smtClean="0">
                <a:solidFill>
                  <a:srgbClr val="002060"/>
                </a:solidFill>
              </a:rPr>
              <a:t> per </a:t>
            </a:r>
            <a:r>
              <a:rPr lang="en-US" sz="1600" b="1" dirty="0" err="1" smtClean="0">
                <a:solidFill>
                  <a:srgbClr val="002060"/>
                </a:solidFill>
              </a:rPr>
              <a:t>il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rispetto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dei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prossimi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limiti</a:t>
            </a:r>
            <a:r>
              <a:rPr lang="en-US" sz="1600" b="1" dirty="0" smtClean="0">
                <a:solidFill>
                  <a:srgbClr val="002060"/>
                </a:solidFill>
              </a:rPr>
              <a:t> Euro 6 </a:t>
            </a:r>
            <a:r>
              <a:rPr lang="en-US" sz="1600" b="1" dirty="0" err="1" smtClean="0">
                <a:solidFill>
                  <a:srgbClr val="002060"/>
                </a:solidFill>
              </a:rPr>
              <a:t>sul</a:t>
            </a:r>
            <a:r>
              <a:rPr lang="en-US" sz="1600" b="1" dirty="0" smtClean="0">
                <a:solidFill>
                  <a:srgbClr val="002060"/>
                </a:solidFill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</a:rPr>
              <a:t>Numero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di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Particelle</a:t>
            </a:r>
            <a:r>
              <a:rPr lang="en-US" sz="1600" b="1" dirty="0" smtClean="0">
                <a:solidFill>
                  <a:srgbClr val="002060"/>
                </a:solidFill>
              </a:rPr>
              <a:t> (PN) </a:t>
            </a:r>
            <a:r>
              <a:rPr lang="en-US" sz="1600" b="1" dirty="0" err="1" smtClean="0">
                <a:solidFill>
                  <a:srgbClr val="002060"/>
                </a:solidFill>
              </a:rPr>
              <a:t>che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dovranno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essere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introdotti</a:t>
            </a:r>
            <a:r>
              <a:rPr lang="en-US" sz="1600" b="1" dirty="0" smtClean="0">
                <a:solidFill>
                  <a:srgbClr val="002060"/>
                </a:solidFill>
              </a:rPr>
              <a:t> per </a:t>
            </a:r>
            <a:r>
              <a:rPr lang="en-US" sz="1600" b="1" dirty="0" err="1" smtClean="0">
                <a:solidFill>
                  <a:srgbClr val="002060"/>
                </a:solidFill>
              </a:rPr>
              <a:t>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veicoli</a:t>
            </a:r>
            <a:r>
              <a:rPr lang="en-US" sz="1600" b="1" dirty="0" smtClean="0">
                <a:solidFill>
                  <a:srgbClr val="002060"/>
                </a:solidFill>
              </a:rPr>
              <a:t> Spark Ignition  (</a:t>
            </a:r>
            <a:r>
              <a:rPr lang="en-US" sz="1600" b="1" dirty="0" err="1" smtClean="0">
                <a:solidFill>
                  <a:srgbClr val="002060"/>
                </a:solidFill>
              </a:rPr>
              <a:t>dal</a:t>
            </a:r>
            <a:r>
              <a:rPr lang="en-US" sz="1600" b="1" dirty="0" smtClean="0">
                <a:solidFill>
                  <a:srgbClr val="002060"/>
                </a:solidFill>
              </a:rPr>
              <a:t> 2014-15).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381" y="36875"/>
            <a:ext cx="1670619" cy="94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5496" y="260648"/>
            <a:ext cx="903649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ETANOLO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867645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3568" y="4581128"/>
            <a:ext cx="694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Hanno analizzato dati di letteratura e di prove di certificazione dell’EPA su veicoli alimentati con E85 (85% etanolo e 15% di benzina) sia FFV che non rispondenti a diversi standard emissivi.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876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5496" y="260648"/>
            <a:ext cx="903649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ETANOLO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5400675" cy="5724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228184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CO: -20% circa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18448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HC: -10% circa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00192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NOx</a:t>
            </a:r>
            <a:r>
              <a:rPr lang="it-IT" b="1" dirty="0" smtClean="0">
                <a:solidFill>
                  <a:srgbClr val="FF0000"/>
                </a:solidFill>
              </a:rPr>
              <a:t>: -20-30% circa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CONSUMO: +25% circa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5004048" y="4797152"/>
            <a:ext cx="792088" cy="7920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6626" y="980728"/>
            <a:ext cx="835183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In </a:t>
            </a:r>
            <a:r>
              <a:rPr lang="en-US" sz="2400" dirty="0" err="1" smtClean="0"/>
              <a:t>generale</a:t>
            </a:r>
            <a:r>
              <a:rPr lang="en-US" sz="2400" dirty="0" smtClean="0"/>
              <a:t> </a:t>
            </a:r>
            <a:r>
              <a:rPr lang="en-US" sz="2400" dirty="0" err="1" smtClean="0"/>
              <a:t>nelle</a:t>
            </a:r>
            <a:r>
              <a:rPr lang="en-US" sz="2400" dirty="0" smtClean="0"/>
              <a:t> </a:t>
            </a:r>
            <a:r>
              <a:rPr lang="en-US" sz="2400" dirty="0" err="1" smtClean="0"/>
              <a:t>nostre</a:t>
            </a:r>
            <a:r>
              <a:rPr lang="en-US" sz="2400" dirty="0" smtClean="0"/>
              <a:t> </a:t>
            </a:r>
            <a:r>
              <a:rPr lang="en-US" sz="2400" dirty="0" err="1" smtClean="0"/>
              <a:t>sperimentazioni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banco</a:t>
            </a:r>
            <a:r>
              <a:rPr lang="en-US" sz="2400" dirty="0" smtClean="0"/>
              <a:t> a </a:t>
            </a:r>
            <a:r>
              <a:rPr lang="en-US" sz="2400" dirty="0" err="1" smtClean="0"/>
              <a:t>rulli</a:t>
            </a:r>
            <a:r>
              <a:rPr lang="en-US" sz="2400" dirty="0" smtClean="0"/>
              <a:t> con </a:t>
            </a:r>
            <a:r>
              <a:rPr lang="en-US" sz="2400" dirty="0" err="1" smtClean="0"/>
              <a:t>vetture</a:t>
            </a:r>
            <a:r>
              <a:rPr lang="en-US" sz="2400" dirty="0" smtClean="0"/>
              <a:t> non FFV non </a:t>
            </a:r>
            <a:r>
              <a:rPr lang="en-US" sz="2400" dirty="0" err="1" smtClean="0"/>
              <a:t>riscontriamo</a:t>
            </a:r>
            <a:r>
              <a:rPr lang="en-US" sz="2400" dirty="0" smtClean="0"/>
              <a:t> </a:t>
            </a:r>
            <a:r>
              <a:rPr lang="en-US" sz="2400" dirty="0" err="1" smtClean="0"/>
              <a:t>particolari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guidabilità</a:t>
            </a:r>
            <a:r>
              <a:rPr lang="en-US" sz="2400" dirty="0" smtClean="0"/>
              <a:t> </a:t>
            </a:r>
            <a:r>
              <a:rPr lang="en-US" sz="2400" dirty="0" err="1" smtClean="0"/>
              <a:t>fino</a:t>
            </a:r>
            <a:r>
              <a:rPr lang="en-US" sz="2400" dirty="0" smtClean="0"/>
              <a:t> al </a:t>
            </a:r>
            <a:r>
              <a:rPr lang="en-US" sz="2400" dirty="0" smtClean="0"/>
              <a:t>20</a:t>
            </a:r>
            <a:r>
              <a:rPr lang="en-US" sz="2400" dirty="0" smtClean="0"/>
              <a:t>% in volume circa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etanolo</a:t>
            </a:r>
            <a:r>
              <a:rPr lang="en-US" sz="2400" dirty="0" smtClean="0"/>
              <a:t>. A </a:t>
            </a:r>
            <a:r>
              <a:rPr lang="en-US" sz="2400" dirty="0" err="1" smtClean="0"/>
              <a:t>valle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catalizzatori</a:t>
            </a:r>
            <a:r>
              <a:rPr lang="en-US" sz="2400" dirty="0" smtClean="0"/>
              <a:t> </a:t>
            </a:r>
            <a:r>
              <a:rPr lang="en-US" sz="2400" dirty="0" err="1" smtClean="0"/>
              <a:t>ben</a:t>
            </a:r>
            <a:r>
              <a:rPr lang="en-US" sz="2400" dirty="0" smtClean="0"/>
              <a:t> </a:t>
            </a:r>
            <a:r>
              <a:rPr lang="en-US" sz="2400" dirty="0" err="1" smtClean="0"/>
              <a:t>condizionati</a:t>
            </a:r>
            <a:r>
              <a:rPr lang="en-US" sz="2400" dirty="0" smtClean="0"/>
              <a:t> è </a:t>
            </a:r>
            <a:r>
              <a:rPr lang="en-US" sz="2400" dirty="0" err="1" smtClean="0"/>
              <a:t>difficile</a:t>
            </a:r>
            <a:r>
              <a:rPr lang="en-US" sz="2400" dirty="0" smtClean="0"/>
              <a:t> </a:t>
            </a:r>
            <a:r>
              <a:rPr lang="en-US" sz="2400" dirty="0" err="1" smtClean="0"/>
              <a:t>valutare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differenze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significative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le </a:t>
            </a:r>
            <a:r>
              <a:rPr lang="en-US" sz="2400" dirty="0" err="1" smtClean="0"/>
              <a:t>emissioni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CO, HC e NOX con le </a:t>
            </a:r>
            <a:r>
              <a:rPr lang="en-US" sz="2400" dirty="0" err="1" smtClean="0"/>
              <a:t>miscele</a:t>
            </a:r>
            <a:r>
              <a:rPr lang="en-US" sz="2400" dirty="0" smtClean="0"/>
              <a:t> e la </a:t>
            </a:r>
            <a:r>
              <a:rPr lang="en-US" sz="2400" dirty="0" err="1" smtClean="0"/>
              <a:t>benzina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Pochi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PN e PM.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Diversa</a:t>
            </a:r>
            <a:r>
              <a:rPr lang="en-US" sz="2400" dirty="0" smtClean="0"/>
              <a:t> è la </a:t>
            </a:r>
            <a:r>
              <a:rPr lang="en-US" sz="2400" dirty="0" err="1" smtClean="0"/>
              <a:t>situazione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ciclomotori</a:t>
            </a:r>
            <a:r>
              <a:rPr lang="en-US" sz="2400" dirty="0" smtClean="0"/>
              <a:t> o scooter non </a:t>
            </a:r>
            <a:r>
              <a:rPr lang="en-US" sz="2400" dirty="0" err="1" smtClean="0"/>
              <a:t>dotati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a loop </a:t>
            </a:r>
            <a:r>
              <a:rPr lang="en-US" sz="2400" dirty="0" err="1" smtClean="0"/>
              <a:t>chiuso</a:t>
            </a:r>
            <a:r>
              <a:rPr lang="en-US" sz="24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Generalmente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CO </a:t>
            </a:r>
            <a:r>
              <a:rPr lang="en-US" sz="2400" dirty="0" err="1" smtClean="0"/>
              <a:t>diminuisce</a:t>
            </a:r>
            <a:r>
              <a:rPr lang="en-US" sz="2400" dirty="0" smtClean="0"/>
              <a:t> ma </a:t>
            </a:r>
            <a:r>
              <a:rPr lang="en-US" sz="2400" dirty="0" err="1" smtClean="0"/>
              <a:t>l’effetto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HC e </a:t>
            </a:r>
            <a:r>
              <a:rPr lang="en-US" sz="2400" dirty="0" err="1" smtClean="0"/>
              <a:t>NOx</a:t>
            </a:r>
            <a:r>
              <a:rPr lang="en-US" sz="2400" dirty="0" smtClean="0"/>
              <a:t> è </a:t>
            </a:r>
            <a:r>
              <a:rPr lang="en-US" sz="2400" dirty="0" err="1" smtClean="0"/>
              <a:t>contrastante</a:t>
            </a:r>
            <a:r>
              <a:rPr lang="en-US" sz="2400" dirty="0" smtClean="0"/>
              <a:t>. </a:t>
            </a:r>
            <a:r>
              <a:rPr lang="en-US" sz="2400" dirty="0" err="1" smtClean="0"/>
              <a:t>Tutto</a:t>
            </a:r>
            <a:r>
              <a:rPr lang="en-US" sz="2400" dirty="0" smtClean="0"/>
              <a:t> </a:t>
            </a:r>
            <a:r>
              <a:rPr lang="en-US" sz="2400" dirty="0" err="1" smtClean="0"/>
              <a:t>dipende</a:t>
            </a:r>
            <a:r>
              <a:rPr lang="en-US" sz="2400" dirty="0" smtClean="0"/>
              <a:t> </a:t>
            </a:r>
            <a:r>
              <a:rPr lang="en-US" sz="2400" dirty="0" err="1" smtClean="0"/>
              <a:t>dalla</a:t>
            </a:r>
            <a:r>
              <a:rPr lang="en-US" sz="2400" dirty="0" smtClean="0"/>
              <a:t> </a:t>
            </a:r>
            <a:r>
              <a:rPr lang="en-US" sz="2400" dirty="0" err="1" smtClean="0"/>
              <a:t>regolazione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motore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partenza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5496" y="260648"/>
            <a:ext cx="9036496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ETANOLO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90872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Aprilia</a:t>
            </a:r>
            <a:r>
              <a:rPr lang="en-US" sz="2000" b="1" u="sng" dirty="0" smtClean="0">
                <a:solidFill>
                  <a:srgbClr val="FF0000"/>
                </a:solidFill>
              </a:rPr>
              <a:t> RSV 4 R</a:t>
            </a:r>
            <a:r>
              <a:rPr lang="en-US" sz="2000" b="1" dirty="0" smtClean="0">
                <a:solidFill>
                  <a:srgbClr val="FF0000"/>
                </a:solidFill>
              </a:rPr>
              <a:t> 1000 cc, Euro 3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8" name="Titolo 6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Quali veicoli/motori sono stati testati?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1408928" cy="93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0" y="177281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BMW K 100 LT </a:t>
            </a:r>
            <a:r>
              <a:rPr lang="en-US" sz="2000" b="1" dirty="0" smtClean="0">
                <a:solidFill>
                  <a:srgbClr val="FF0000"/>
                </a:solidFill>
              </a:rPr>
              <a:t>1000 cc, Euro 0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Immagine 13" descr="Z:\Sala prova E4\Antonio Di Cristo\Tesi\Foto\K2-2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15476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0" y="270892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PARVISA MYSPACE  4T </a:t>
            </a:r>
            <a:r>
              <a:rPr lang="fr-FR" sz="2000" b="1" dirty="0" smtClean="0">
                <a:solidFill>
                  <a:srgbClr val="FF0000"/>
                </a:solidFill>
              </a:rPr>
              <a:t>125 cc, Euro 3</a:t>
            </a:r>
          </a:p>
        </p:txBody>
      </p:sp>
      <p:pic>
        <p:nvPicPr>
          <p:cNvPr id="16" name="Immagine 15" descr="BIG_PD2807_FOTO_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2252" y="2204864"/>
            <a:ext cx="1289348" cy="1406079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0" y="350100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VESPA 4T </a:t>
            </a:r>
            <a:r>
              <a:rPr lang="fr-FR" sz="2000" b="1" dirty="0" smtClean="0">
                <a:solidFill>
                  <a:srgbClr val="FF0000"/>
                </a:solidFill>
              </a:rPr>
              <a:t>4V 50 cc , Euro 2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58062" t="2442" r="4382" b="42741"/>
          <a:stretch>
            <a:fillRect/>
          </a:stretch>
        </p:blipFill>
        <p:spPr bwMode="auto">
          <a:xfrm>
            <a:off x="7735654" y="2780928"/>
            <a:ext cx="1408346" cy="184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4221088"/>
            <a:ext cx="7131050" cy="132343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MOTOCICLI </a:t>
            </a:r>
            <a:r>
              <a:rPr lang="it-IT" sz="1600" b="1" dirty="0">
                <a:solidFill>
                  <a:srgbClr val="FF0000"/>
                </a:solidFill>
              </a:rPr>
              <a:t>A 4 TEMPI</a:t>
            </a:r>
          </a:p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INIEZIONE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DI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 ARIA SECONDARIA (SAI)</a:t>
            </a:r>
          </a:p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CATALIZZATORI OSSIDANTI (OC) con o senza SAI</a:t>
            </a:r>
          </a:p>
          <a:p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CATALIZZATORI A TRE VIE (TWC) A LOOP CHIUSO. </a:t>
            </a:r>
            <a:endParaRPr lang="it-IT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4">
                    <a:lumMod val="75000"/>
                  </a:schemeClr>
                </a:solidFill>
              </a:rPr>
              <a:t>Ciò </a:t>
            </a:r>
            <a:r>
              <a:rPr lang="it-IT" sz="1600" dirty="0">
                <a:solidFill>
                  <a:schemeClr val="accent4">
                    <a:lumMod val="75000"/>
                  </a:schemeClr>
                </a:solidFill>
              </a:rPr>
              <a:t>permette di ridurre gli </a:t>
            </a:r>
            <a:r>
              <a:rPr lang="it-IT" sz="1600" dirty="0" err="1">
                <a:solidFill>
                  <a:schemeClr val="accent4">
                    <a:lumMod val="75000"/>
                  </a:schemeClr>
                </a:solidFill>
              </a:rPr>
              <a:t>NOx</a:t>
            </a:r>
            <a:endParaRPr lang="it-IT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0030" y="4581128"/>
            <a:ext cx="386397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4" name="Picture 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858914"/>
            <a:ext cx="8286750" cy="3954462"/>
          </a:xfrm>
        </p:spPr>
      </p:pic>
      <p:sp>
        <p:nvSpPr>
          <p:cNvPr id="433155" name="Line 3"/>
          <p:cNvSpPr>
            <a:spLocks noChangeShapeType="1"/>
          </p:cNvSpPr>
          <p:nvPr/>
        </p:nvSpPr>
        <p:spPr bwMode="auto">
          <a:xfrm flipH="1">
            <a:off x="3643313" y="4716289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>
            <a:off x="3595688" y="4730576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V="1">
            <a:off x="6259513" y="3866976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6403975" y="3793951"/>
            <a:ext cx="0" cy="10795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59" name="Line 7"/>
          <p:cNvSpPr>
            <a:spLocks noChangeShapeType="1"/>
          </p:cNvSpPr>
          <p:nvPr/>
        </p:nvSpPr>
        <p:spPr bwMode="auto">
          <a:xfrm flipH="1">
            <a:off x="4748213" y="4857576"/>
            <a:ext cx="165576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>
            <a:off x="4748213" y="4875039"/>
            <a:ext cx="0" cy="360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3956050" y="4425776"/>
            <a:ext cx="22129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Times New Roman" pitchFamily="18" charset="0"/>
              </a:rPr>
              <a:t>Continuous measuraments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642938" y="3632026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571500" y="3560589"/>
            <a:ext cx="1417638" cy="14906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flipH="1">
            <a:off x="1074738" y="5648151"/>
            <a:ext cx="73025" cy="5762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571500" y="3866976"/>
            <a:ext cx="1079500" cy="1079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180013" y="5019501"/>
            <a:ext cx="792162" cy="11509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71" name="Oval 19"/>
          <p:cNvSpPr>
            <a:spLocks noChangeArrowheads="1"/>
          </p:cNvSpPr>
          <p:nvPr/>
        </p:nvSpPr>
        <p:spPr bwMode="auto">
          <a:xfrm>
            <a:off x="1643063" y="3501851"/>
            <a:ext cx="1657350" cy="15843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74" name="Oval 22"/>
          <p:cNvSpPr>
            <a:spLocks noChangeArrowheads="1"/>
          </p:cNvSpPr>
          <p:nvPr/>
        </p:nvSpPr>
        <p:spPr bwMode="auto">
          <a:xfrm>
            <a:off x="4143375" y="3501851"/>
            <a:ext cx="1800225" cy="7921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84" name="Rectangle 32"/>
          <p:cNvSpPr>
            <a:spLocks noChangeArrowheads="1"/>
          </p:cNvSpPr>
          <p:nvPr/>
        </p:nvSpPr>
        <p:spPr bwMode="auto">
          <a:xfrm>
            <a:off x="179512" y="404664"/>
            <a:ext cx="8750300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buClr>
                <a:srgbClr val="FF3300"/>
              </a:buClr>
            </a:pPr>
            <a:r>
              <a:rPr lang="it-IT" sz="1600" dirty="0">
                <a:solidFill>
                  <a:srgbClr val="FFFF00"/>
                </a:solidFill>
              </a:rPr>
              <a:t>Durante il test i gas di scarico sono stati diluiti con aria ambiente depurata da un’unità di miscelazione collegata ad un campionamento a volume costante (</a:t>
            </a:r>
            <a:r>
              <a:rPr lang="it-IT" sz="1600" dirty="0" err="1">
                <a:solidFill>
                  <a:srgbClr val="FFFF00"/>
                </a:solidFill>
              </a:rPr>
              <a:t>Costante</a:t>
            </a:r>
            <a:r>
              <a:rPr lang="it-IT" sz="1600" dirty="0">
                <a:solidFill>
                  <a:srgbClr val="FFFF00"/>
                </a:solidFill>
              </a:rPr>
              <a:t> Volume </a:t>
            </a:r>
            <a:r>
              <a:rPr lang="it-IT" sz="1600" dirty="0" err="1">
                <a:solidFill>
                  <a:srgbClr val="FFFF00"/>
                </a:solidFill>
              </a:rPr>
              <a:t>Sampling</a:t>
            </a:r>
            <a:r>
              <a:rPr lang="it-IT" sz="1600" dirty="0">
                <a:solidFill>
                  <a:srgbClr val="FFFF00"/>
                </a:solidFill>
              </a:rPr>
              <a:t>) tramite il Venturi a portata critica. Un flusso continuo del campione della miscela riempie uno o più sacchi in modo da determinare la concentrazione media di CO, HC, </a:t>
            </a:r>
            <a:r>
              <a:rPr lang="it-IT" sz="1600" dirty="0" smtClean="0">
                <a:solidFill>
                  <a:srgbClr val="FFFF00"/>
                </a:solidFill>
              </a:rPr>
              <a:t>N</a:t>
            </a:r>
            <a:r>
              <a:rPr lang="it-IT" sz="1600" baseline="-25000" dirty="0" smtClean="0">
                <a:solidFill>
                  <a:srgbClr val="FFFF00"/>
                </a:solidFill>
              </a:rPr>
              <a:t>X</a:t>
            </a:r>
            <a:r>
              <a:rPr lang="it-IT" sz="1600" dirty="0" smtClean="0">
                <a:solidFill>
                  <a:srgbClr val="FFFF00"/>
                </a:solidFill>
              </a:rPr>
              <a:t> </a:t>
            </a:r>
            <a:r>
              <a:rPr lang="it-IT" sz="1600" dirty="0">
                <a:solidFill>
                  <a:srgbClr val="FFFF00"/>
                </a:solidFill>
              </a:rPr>
              <a:t>e CO</a:t>
            </a:r>
            <a:r>
              <a:rPr lang="it-IT" sz="1600" baseline="-25000" dirty="0">
                <a:solidFill>
                  <a:srgbClr val="FFFF00"/>
                </a:solidFill>
              </a:rPr>
              <a:t>2</a:t>
            </a:r>
            <a:r>
              <a:rPr lang="it-IT" sz="16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33187" name="Rectangle 35"/>
          <p:cNvSpPr>
            <a:spLocks noChangeArrowheads="1"/>
          </p:cNvSpPr>
          <p:nvPr/>
        </p:nvSpPr>
        <p:spPr bwMode="auto">
          <a:xfrm>
            <a:off x="178693" y="1600924"/>
            <a:ext cx="8713787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Clr>
                <a:srgbClr val="FF3300"/>
              </a:buClr>
            </a:pPr>
            <a:r>
              <a:rPr lang="it-IT" sz="1500" dirty="0">
                <a:solidFill>
                  <a:srgbClr val="FFFF00"/>
                </a:solidFill>
              </a:rPr>
              <a:t>Le emissioni in continuo sono misurate ad 1 Hz con un sistema di analisi dei gas di scarico secondo la procedura prevista nella normativa 97/24/EC.</a:t>
            </a:r>
          </a:p>
          <a:p>
            <a:pPr>
              <a:lnSpc>
                <a:spcPct val="110000"/>
              </a:lnSpc>
              <a:buClr>
                <a:srgbClr val="FF3300"/>
              </a:buClr>
            </a:pPr>
            <a:r>
              <a:rPr lang="it-IT" sz="1500" dirty="0">
                <a:solidFill>
                  <a:srgbClr val="FFFF00"/>
                </a:solidFill>
              </a:rPr>
              <a:t>Le sostanze inquinanti di scarico sono state raccolte nel tunnel di diluizione ed i </a:t>
            </a:r>
            <a:r>
              <a:rPr lang="it-IT" sz="1500" dirty="0" smtClean="0">
                <a:solidFill>
                  <a:srgbClr val="FFFF00"/>
                </a:solidFill>
              </a:rPr>
              <a:t>segnali </a:t>
            </a:r>
            <a:r>
              <a:rPr lang="it-IT" sz="1500" dirty="0">
                <a:solidFill>
                  <a:srgbClr val="FFFF00"/>
                </a:solidFill>
              </a:rPr>
              <a:t>sono stati corretti nel ritardo rispetto alla velocità.</a:t>
            </a:r>
          </a:p>
        </p:txBody>
      </p:sp>
      <p:sp>
        <p:nvSpPr>
          <p:cNvPr id="433188" name="Oval 36"/>
          <p:cNvSpPr>
            <a:spLocks noChangeArrowheads="1"/>
          </p:cNvSpPr>
          <p:nvPr/>
        </p:nvSpPr>
        <p:spPr bwMode="auto">
          <a:xfrm>
            <a:off x="3308350" y="5073476"/>
            <a:ext cx="792163" cy="15128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33189" name="Rectangle 37"/>
          <p:cNvSpPr>
            <a:spLocks noChangeArrowheads="1"/>
          </p:cNvSpPr>
          <p:nvPr/>
        </p:nvSpPr>
        <p:spPr bwMode="auto">
          <a:xfrm>
            <a:off x="2714625" y="44624"/>
            <a:ext cx="35321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GB" b="1" dirty="0">
                <a:solidFill>
                  <a:srgbClr val="FFFF00"/>
                </a:solidFill>
                <a:latin typeface="+mn-lt"/>
              </a:rPr>
              <a:t>L’ APPARATO SPERIMENTALE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3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3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3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animBg="1"/>
      <p:bldP spid="433156" grpId="0" animBg="1"/>
      <p:bldP spid="433157" grpId="0" animBg="1"/>
      <p:bldP spid="433158" grpId="0" animBg="1"/>
      <p:bldP spid="433159" grpId="0" animBg="1"/>
      <p:bldP spid="433160" grpId="0" animBg="1"/>
      <p:bldP spid="433161" grpId="0"/>
      <p:bldP spid="433166" grpId="0" animBg="1"/>
      <p:bldP spid="433166" grpId="1" animBg="1"/>
      <p:bldP spid="433169" grpId="0" animBg="1"/>
      <p:bldP spid="433169" grpId="1" animBg="1"/>
      <p:bldP spid="433171" grpId="0" animBg="1"/>
      <p:bldP spid="433171" grpId="1" animBg="1"/>
      <p:bldP spid="433174" grpId="0" animBg="1"/>
      <p:bldP spid="433174" grpId="1" animBg="1"/>
      <p:bldP spid="433188" grpId="0" animBg="1"/>
      <p:bldP spid="4331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45" y="2060848"/>
            <a:ext cx="3235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251520" y="5013176"/>
            <a:ext cx="16445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Piezoelectric sensor </a:t>
            </a:r>
            <a:endParaRPr lang="it-IT" sz="2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115616" y="2060848"/>
            <a:ext cx="16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Amplifier</a:t>
            </a:r>
            <a:endParaRPr lang="it-IT" sz="2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71"/>
          <p:cNvSpPr>
            <a:spLocks noGrp="1" noChangeArrowheads="1"/>
          </p:cNvSpPr>
          <p:nvPr>
            <p:ph type="title"/>
          </p:nvPr>
        </p:nvSpPr>
        <p:spPr bwMode="auto">
          <a:xfrm>
            <a:off x="72008" y="-27384"/>
            <a:ext cx="896448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b="1" dirty="0" smtClean="0"/>
              <a:t>Experimental setup</a:t>
            </a:r>
            <a:br>
              <a:rPr lang="en-GB" sz="3600" b="1" dirty="0" smtClean="0"/>
            </a:br>
            <a:r>
              <a:rPr lang="en-GB" sz="3600" b="1" dirty="0" smtClean="0"/>
              <a:t>combustion analysis</a:t>
            </a:r>
            <a:endParaRPr lang="en-GB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006" t="12292" r="57005" b="71734"/>
          <a:stretch>
            <a:fillRect/>
          </a:stretch>
        </p:blipFill>
        <p:spPr bwMode="auto">
          <a:xfrm>
            <a:off x="4871641" y="1196752"/>
            <a:ext cx="2887697" cy="196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ttore 4 15"/>
          <p:cNvCxnSpPr/>
          <p:nvPr/>
        </p:nvCxnSpPr>
        <p:spPr bwMode="auto">
          <a:xfrm flipV="1">
            <a:off x="899592" y="1844824"/>
            <a:ext cx="4116065" cy="576064"/>
          </a:xfrm>
          <a:prstGeom prst="bentConnector3">
            <a:avLst>
              <a:gd name="adj1" fmla="val -293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64"/>
          <p:cNvSpPr>
            <a:spLocks noChangeArrowheads="1"/>
          </p:cNvSpPr>
          <p:nvPr/>
        </p:nvSpPr>
        <p:spPr bwMode="auto">
          <a:xfrm>
            <a:off x="2578994" y="1468016"/>
            <a:ext cx="1644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ethernet</a:t>
            </a:r>
            <a:endParaRPr lang="en-GB" sz="2000" b="1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6156176" y="5491509"/>
            <a:ext cx="25654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000" dirty="0" smtClean="0"/>
              <a:t>Chassis dynamometer </a:t>
            </a:r>
            <a:endParaRPr lang="it-IT" sz="2000" b="1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917" t="6734" r="29241" b="15567"/>
          <a:stretch>
            <a:fillRect/>
          </a:stretch>
        </p:blipFill>
        <p:spPr bwMode="auto">
          <a:xfrm>
            <a:off x="1979712" y="3717032"/>
            <a:ext cx="18882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umetto 1 25"/>
          <p:cNvSpPr/>
          <p:nvPr/>
        </p:nvSpPr>
        <p:spPr bwMode="auto">
          <a:xfrm rot="16200000">
            <a:off x="1599688" y="4113076"/>
            <a:ext cx="2664296" cy="1872208"/>
          </a:xfrm>
          <a:prstGeom prst="wedgeRectCallout">
            <a:avLst>
              <a:gd name="adj1" fmla="val 26835"/>
              <a:gd name="adj2" fmla="val 170358"/>
            </a:avLst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2" name="Gruppo 65"/>
          <p:cNvGrpSpPr/>
          <p:nvPr/>
        </p:nvGrpSpPr>
        <p:grpSpPr>
          <a:xfrm>
            <a:off x="1547664" y="2924944"/>
            <a:ext cx="4608512" cy="1427460"/>
            <a:chOff x="1547664" y="3140968"/>
            <a:chExt cx="4608512" cy="1427460"/>
          </a:xfrm>
        </p:grpSpPr>
        <p:cxnSp>
          <p:nvCxnSpPr>
            <p:cNvPr id="7" name="Connettore 4 6"/>
            <p:cNvCxnSpPr/>
            <p:nvPr/>
          </p:nvCxnSpPr>
          <p:spPr bwMode="auto">
            <a:xfrm>
              <a:off x="1547664" y="3140968"/>
              <a:ext cx="4608512" cy="648072"/>
            </a:xfrm>
            <a:prstGeom prst="bentConnector3">
              <a:avLst>
                <a:gd name="adj1" fmla="val 121"/>
              </a:avLst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ttore 1 63"/>
            <p:cNvCxnSpPr/>
            <p:nvPr/>
          </p:nvCxnSpPr>
          <p:spPr bwMode="auto">
            <a:xfrm rot="5400000">
              <a:off x="5747432" y="4172384"/>
              <a:ext cx="79208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38179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Summary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71600" y="256490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/>
              <a:t> …..</a:t>
            </a:r>
            <a:r>
              <a:rPr lang="en-US" sz="3200" dirty="0" err="1" smtClean="0"/>
              <a:t>sull’uso</a:t>
            </a:r>
            <a:r>
              <a:rPr lang="en-US" sz="3200" dirty="0" smtClean="0"/>
              <a:t> </a:t>
            </a:r>
            <a:r>
              <a:rPr lang="en-US" sz="3200" dirty="0" err="1" smtClean="0"/>
              <a:t>dell’etanolo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Combustibili</a:t>
            </a:r>
            <a:r>
              <a:rPr lang="en-US" sz="3200" dirty="0" smtClean="0"/>
              <a:t>, </a:t>
            </a:r>
            <a:r>
              <a:rPr lang="en-US" sz="3200" dirty="0" err="1" smtClean="0"/>
              <a:t>veicoli</a:t>
            </a:r>
            <a:r>
              <a:rPr lang="en-US" sz="3200" dirty="0" smtClean="0"/>
              <a:t> e test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</a:t>
            </a:r>
            <a:r>
              <a:rPr lang="en-US" sz="3200" dirty="0" err="1" smtClean="0"/>
              <a:t>Risultati</a:t>
            </a:r>
            <a:r>
              <a:rPr lang="en-US" sz="3200" dirty="0" smtClean="0"/>
              <a:t> e </a:t>
            </a:r>
            <a:r>
              <a:rPr lang="en-US" sz="3200" dirty="0" err="1" smtClean="0"/>
              <a:t>considerazioni</a:t>
            </a:r>
            <a:endParaRPr lang="en-US" sz="32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500034" y="142852"/>
            <a:ext cx="7854950" cy="357166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it-IT" sz="2000" dirty="0" smtClean="0">
                <a:solidFill>
                  <a:srgbClr val="FFFF00"/>
                </a:solidFill>
              </a:rPr>
              <a:t>I cicli di guida </a:t>
            </a:r>
          </a:p>
          <a:p>
            <a:pPr marR="0" algn="ctr"/>
            <a:endParaRPr lang="it-IT" sz="800" dirty="0" smtClean="0">
              <a:solidFill>
                <a:srgbClr val="FFFF00"/>
              </a:solidFill>
            </a:endParaRPr>
          </a:p>
        </p:txBody>
      </p:sp>
      <p:pic>
        <p:nvPicPr>
          <p:cNvPr id="17450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8117"/>
            <a:ext cx="43465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443711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Distanza=12,9 Km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Durata=1570 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Velocità media=29,7 Km/h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Velocità massima=120 Km/h</a:t>
            </a:r>
          </a:p>
          <a:p>
            <a:endParaRPr lang="it-IT" dirty="0"/>
          </a:p>
        </p:txBody>
      </p:sp>
      <p:pic>
        <p:nvPicPr>
          <p:cNvPr id="17451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415" y="918117"/>
            <a:ext cx="432276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187624" y="443711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Distanza=28,15 Km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Durata=1800 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Velocità media=57,8 Km/h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Velocità massima=125 Km/h</a:t>
            </a:r>
          </a:p>
          <a:p>
            <a:endParaRPr lang="it-IT" dirty="0"/>
          </a:p>
        </p:txBody>
      </p:sp>
      <p:pic>
        <p:nvPicPr>
          <p:cNvPr id="17452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7636" y="894538"/>
            <a:ext cx="423672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1187624" y="4454624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Distanza=15 Km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Durata=2835 s (15 moduli da 190 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Velocità media=19 Km/h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Velocità massima=43,1 Km/h</a:t>
            </a:r>
          </a:p>
          <a:p>
            <a:endParaRPr lang="it-IT" dirty="0"/>
          </a:p>
        </p:txBody>
      </p:sp>
      <p:pic>
        <p:nvPicPr>
          <p:cNvPr id="17453" name="Picture 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8117"/>
            <a:ext cx="4582434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4" name="Picture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4" y="939466"/>
            <a:ext cx="1548000" cy="278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20" grpId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25" name="Sottotitolo 4"/>
          <p:cNvSpPr>
            <a:spLocks noGrp="1"/>
          </p:cNvSpPr>
          <p:nvPr>
            <p:ph type="subTitle" idx="1"/>
          </p:nvPr>
        </p:nvSpPr>
        <p:spPr>
          <a:xfrm>
            <a:off x="500063" y="142875"/>
            <a:ext cx="7854950" cy="428625"/>
          </a:xfrm>
        </p:spPr>
        <p:txBody>
          <a:bodyPr/>
          <a:lstStyle/>
          <a:p>
            <a:pPr marR="0" algn="ctr"/>
            <a:r>
              <a:rPr lang="it-IT" sz="2000" dirty="0" smtClean="0">
                <a:solidFill>
                  <a:srgbClr val="FFFF00"/>
                </a:solidFill>
              </a:rPr>
              <a:t>Risultati sperimentali: Tabelle valori  per Aprilia Euro 3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5127" name="Rectangle 13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19"/>
            <a:ext cx="844014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8440145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4067944" y="1988840"/>
            <a:ext cx="26642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067944" y="4869160"/>
            <a:ext cx="26642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339752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PROBABILMENTE CALIBRATA SU WMTC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7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4624"/>
            <a:ext cx="5184576" cy="33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5184576" cy="33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2699792" y="1537047"/>
            <a:ext cx="4680520" cy="307777"/>
            <a:chOff x="2267744" y="1609055"/>
            <a:chExt cx="4680520" cy="307777"/>
          </a:xfrm>
        </p:grpSpPr>
        <p:sp>
          <p:nvSpPr>
            <p:cNvPr id="10" name="CasellaDiTesto 9"/>
            <p:cNvSpPr txBox="1"/>
            <p:nvPr/>
          </p:nvSpPr>
          <p:spPr>
            <a:xfrm>
              <a:off x="2267744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rgbClr val="FF0000"/>
                  </a:solidFill>
                </a:rPr>
                <a:t>ECE-cold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419872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rgbClr val="FF0000"/>
                  </a:solidFill>
                </a:rPr>
                <a:t>ECE-hot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572000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FF0000"/>
                  </a:solidFill>
                </a:rPr>
                <a:t>EUDC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724128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FF0000"/>
                  </a:solidFill>
                </a:rPr>
                <a:t>NEDC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41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184576" cy="34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466772"/>
            <a:ext cx="5184576" cy="339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po 8"/>
          <p:cNvGrpSpPr/>
          <p:nvPr/>
        </p:nvGrpSpPr>
        <p:grpSpPr>
          <a:xfrm>
            <a:off x="1979712" y="1465039"/>
            <a:ext cx="4680520" cy="307777"/>
            <a:chOff x="2267744" y="1609055"/>
            <a:chExt cx="4680520" cy="307777"/>
          </a:xfrm>
        </p:grpSpPr>
        <p:sp>
          <p:nvSpPr>
            <p:cNvPr id="10" name="CasellaDiTesto 9"/>
            <p:cNvSpPr txBox="1"/>
            <p:nvPr/>
          </p:nvSpPr>
          <p:spPr>
            <a:xfrm>
              <a:off x="2267744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rgbClr val="FF0000"/>
                  </a:solidFill>
                </a:rPr>
                <a:t>ECE-cold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419872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err="1" smtClean="0">
                  <a:solidFill>
                    <a:srgbClr val="FF0000"/>
                  </a:solidFill>
                </a:rPr>
                <a:t>ECE-hot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572000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FF0000"/>
                  </a:solidFill>
                </a:rPr>
                <a:t>EUDC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724128" y="1609055"/>
              <a:ext cx="1224136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FF0000"/>
                  </a:solidFill>
                </a:rPr>
                <a:t>NEDC</a:t>
              </a:r>
              <a:endParaRPr lang="it-IT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41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b="1" dirty="0" smtClean="0">
                <a:solidFill>
                  <a:srgbClr val="FFFF00"/>
                </a:solidFill>
                <a:latin typeface="+mn-lt"/>
              </a:rPr>
              <a:t>Analisi combustione: Aprilia prove a velocità costante</a:t>
            </a:r>
            <a:endParaRPr lang="it-IT" sz="25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39184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139184" cy="27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71472"/>
            <a:ext cx="4114800" cy="304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1"/>
            <a:ext cx="4167375" cy="31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941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328592" cy="2736304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771800" y="0"/>
            <a:ext cx="3744416" cy="566936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+mn-lt"/>
              </a:rPr>
              <a:t>Particolato Aprilia</a:t>
            </a:r>
            <a:endParaRPr lang="it-IT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704" y="3861048"/>
            <a:ext cx="5287992" cy="2758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771800" y="0"/>
            <a:ext cx="3744416" cy="566936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rgbClr val="FFFF00"/>
                </a:solidFill>
                <a:latin typeface="+mn-lt"/>
              </a:rPr>
              <a:t>Particolato Aprilia</a:t>
            </a:r>
            <a:endParaRPr lang="it-IT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720" y="692696"/>
            <a:ext cx="5328592" cy="3024336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861048"/>
            <a:ext cx="5400600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Aspetti interessanti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0" y="1484784"/>
            <a:ext cx="5004048" cy="48244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CONCLUDONO:</a:t>
            </a:r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1600" b="1" dirty="0" smtClean="0"/>
              <a:t>mass and black carbon concentrations </a:t>
            </a:r>
            <a:r>
              <a:rPr lang="en-US" sz="1600" dirty="0" err="1" smtClean="0"/>
              <a:t>diminuiscono</a:t>
            </a:r>
            <a:r>
              <a:rPr lang="en-US" sz="1600" dirty="0" smtClean="0"/>
              <a:t> </a:t>
            </a:r>
            <a:r>
              <a:rPr lang="en-US" sz="1600" dirty="0" err="1" smtClean="0"/>
              <a:t>significativamente</a:t>
            </a:r>
            <a:r>
              <a:rPr lang="en-US" sz="1600" dirty="0" smtClean="0"/>
              <a:t> </a:t>
            </a:r>
            <a:r>
              <a:rPr lang="en-US" sz="1600" dirty="0" err="1" smtClean="0"/>
              <a:t>passando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E0 a E85, </a:t>
            </a:r>
            <a:r>
              <a:rPr lang="en-US" sz="1600" dirty="0" err="1" smtClean="0"/>
              <a:t>congruentemente</a:t>
            </a:r>
            <a:r>
              <a:rPr lang="en-US" sz="1600" dirty="0" smtClean="0"/>
              <a:t> con la </a:t>
            </a:r>
            <a:r>
              <a:rPr lang="en-US" sz="1600" dirty="0" err="1" smtClean="0"/>
              <a:t>minore</a:t>
            </a:r>
            <a:r>
              <a:rPr lang="en-US" sz="1600" dirty="0" smtClean="0"/>
              <a:t> </a:t>
            </a:r>
            <a:r>
              <a:rPr lang="en-US" sz="1600" dirty="0" err="1" smtClean="0"/>
              <a:t>formazione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carbonio</a:t>
            </a:r>
            <a:r>
              <a:rPr lang="en-US" sz="1600" dirty="0" smtClean="0"/>
              <a:t> </a:t>
            </a:r>
            <a:r>
              <a:rPr lang="en-US" sz="1600" dirty="0" err="1" smtClean="0"/>
              <a:t>elementare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combustibile</a:t>
            </a:r>
            <a:r>
              <a:rPr lang="en-US" sz="1600" dirty="0" smtClean="0"/>
              <a:t> </a:t>
            </a:r>
            <a:r>
              <a:rPr lang="en-US" sz="1600" dirty="0" err="1" smtClean="0"/>
              <a:t>ossigenato</a:t>
            </a:r>
            <a:r>
              <a:rPr lang="en-US" sz="1600" dirty="0" smtClean="0"/>
              <a:t>.</a:t>
            </a:r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1600" dirty="0" smtClean="0"/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AutoNum type="arabicPeriod"/>
              <a:defRPr/>
            </a:pPr>
            <a:r>
              <a:rPr lang="en-US" sz="1600" dirty="0" err="1" smtClean="0"/>
              <a:t>contestualmente</a:t>
            </a:r>
            <a:r>
              <a:rPr lang="en-US" sz="1600" dirty="0" smtClean="0"/>
              <a:t> le </a:t>
            </a:r>
            <a:r>
              <a:rPr lang="en-US" sz="1600" dirty="0" err="1" smtClean="0"/>
              <a:t>misure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b="1" dirty="0" smtClean="0"/>
              <a:t>mobility distribution </a:t>
            </a:r>
            <a:r>
              <a:rPr lang="en-US" sz="1600" dirty="0" smtClean="0"/>
              <a:t> </a:t>
            </a:r>
            <a:r>
              <a:rPr lang="en-US" sz="1600" dirty="0" err="1" smtClean="0"/>
              <a:t>mostrano</a:t>
            </a:r>
            <a:r>
              <a:rPr lang="en-US" sz="1600" dirty="0" smtClean="0"/>
              <a:t> un forte </a:t>
            </a:r>
            <a:r>
              <a:rPr lang="en-US" sz="1600" dirty="0" err="1" smtClean="0"/>
              <a:t>decremento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numero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particelle</a:t>
            </a:r>
            <a:r>
              <a:rPr lang="en-US" sz="1600" dirty="0" smtClean="0"/>
              <a:t> </a:t>
            </a:r>
            <a:r>
              <a:rPr lang="en-US" sz="1600" dirty="0" err="1" smtClean="0"/>
              <a:t>emesse</a:t>
            </a:r>
            <a:r>
              <a:rPr lang="en-US" sz="1600" dirty="0" smtClean="0"/>
              <a:t> </a:t>
            </a:r>
            <a:r>
              <a:rPr lang="en-US" sz="1600" dirty="0" err="1" smtClean="0"/>
              <a:t>nella</a:t>
            </a:r>
            <a:r>
              <a:rPr lang="en-US" sz="1600" dirty="0" smtClean="0"/>
              <a:t> </a:t>
            </a:r>
            <a:r>
              <a:rPr lang="en-US" sz="1600" dirty="0" err="1" smtClean="0"/>
              <a:t>modalità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accumulazione</a:t>
            </a:r>
            <a:r>
              <a:rPr lang="en-US" sz="1600" dirty="0" smtClean="0"/>
              <a:t>;</a:t>
            </a:r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1600" dirty="0" smtClean="0"/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AutoNum type="arabicPeriod"/>
              <a:defRPr/>
            </a:pPr>
            <a:r>
              <a:rPr lang="en-US" sz="1600" b="1" dirty="0" smtClean="0"/>
              <a:t>Single particle mass spectra  </a:t>
            </a:r>
            <a:r>
              <a:rPr lang="en-US" sz="1600" dirty="0" err="1" smtClean="0"/>
              <a:t>mostrano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le specie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derivano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benzina</a:t>
            </a:r>
            <a:r>
              <a:rPr lang="en-US" sz="1600" dirty="0" smtClean="0"/>
              <a:t> (ad </a:t>
            </a:r>
            <a:r>
              <a:rPr lang="en-US" sz="1600" dirty="0" err="1" smtClean="0"/>
              <a:t>esempio</a:t>
            </a:r>
            <a:r>
              <a:rPr lang="en-US" sz="1600" dirty="0" smtClean="0"/>
              <a:t> </a:t>
            </a:r>
            <a:r>
              <a:rPr lang="en-US" sz="1600" dirty="0" err="1" smtClean="0"/>
              <a:t>zolfo</a:t>
            </a:r>
            <a:r>
              <a:rPr lang="en-US" sz="1600" dirty="0" smtClean="0"/>
              <a:t>) </a:t>
            </a:r>
            <a:r>
              <a:rPr lang="en-US" sz="1600" dirty="0" err="1" smtClean="0"/>
              <a:t>diminuiscono</a:t>
            </a:r>
            <a:r>
              <a:rPr lang="en-US" sz="1600" dirty="0" smtClean="0"/>
              <a:t> </a:t>
            </a:r>
            <a:r>
              <a:rPr lang="en-US" sz="1600" dirty="0" err="1" smtClean="0"/>
              <a:t>all’aumentare</a:t>
            </a:r>
            <a:r>
              <a:rPr lang="en-US" sz="1600" dirty="0" smtClean="0"/>
              <a:t> del </a:t>
            </a:r>
            <a:r>
              <a:rPr lang="en-US" sz="1600" dirty="0" err="1" smtClean="0"/>
              <a:t>tenore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etanolo</a:t>
            </a:r>
            <a:r>
              <a:rPr lang="en-US" sz="1600" dirty="0" smtClean="0"/>
              <a:t>, </a:t>
            </a:r>
            <a:r>
              <a:rPr lang="en-US" sz="1600" dirty="0" err="1" smtClean="0"/>
              <a:t>mentre</a:t>
            </a:r>
            <a:r>
              <a:rPr lang="en-US" sz="1600" dirty="0" smtClean="0"/>
              <a:t> le specie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derivano</a:t>
            </a:r>
            <a:r>
              <a:rPr lang="en-US" sz="1600" dirty="0" smtClean="0"/>
              <a:t> </a:t>
            </a:r>
            <a:r>
              <a:rPr lang="en-US" sz="1600" dirty="0" err="1" smtClean="0"/>
              <a:t>dall’olio</a:t>
            </a:r>
            <a:r>
              <a:rPr lang="en-US" sz="1600" dirty="0" smtClean="0"/>
              <a:t> </a:t>
            </a:r>
            <a:r>
              <a:rPr lang="en-US" sz="1600" dirty="0" err="1" smtClean="0"/>
              <a:t>lubrificante</a:t>
            </a:r>
            <a:r>
              <a:rPr lang="en-US" sz="1600" dirty="0" smtClean="0"/>
              <a:t> (</a:t>
            </a:r>
            <a:r>
              <a:rPr lang="en-US" sz="1600" dirty="0" err="1" smtClean="0"/>
              <a:t>ceneri</a:t>
            </a:r>
            <a:r>
              <a:rPr lang="en-US" sz="1600" dirty="0" smtClean="0"/>
              <a:t> </a:t>
            </a:r>
            <a:r>
              <a:rPr lang="en-US" sz="1600" dirty="0" err="1" smtClean="0"/>
              <a:t>metalliche</a:t>
            </a:r>
            <a:r>
              <a:rPr lang="en-US" sz="1600" dirty="0" smtClean="0"/>
              <a:t> e </a:t>
            </a:r>
            <a:r>
              <a:rPr lang="en-US" sz="1600" dirty="0" err="1" smtClean="0"/>
              <a:t>idrocarburi</a:t>
            </a:r>
            <a:r>
              <a:rPr lang="en-US" sz="1600" dirty="0" smtClean="0"/>
              <a:t> </a:t>
            </a:r>
            <a:r>
              <a:rPr lang="en-US" sz="1600" dirty="0" err="1" smtClean="0"/>
              <a:t>pesanti</a:t>
            </a:r>
            <a:r>
              <a:rPr lang="en-US" sz="1600" dirty="0" smtClean="0"/>
              <a:t>) </a:t>
            </a:r>
            <a:r>
              <a:rPr lang="en-US" sz="1600" dirty="0" err="1" smtClean="0"/>
              <a:t>tendono</a:t>
            </a:r>
            <a:r>
              <a:rPr lang="en-US" sz="1600" dirty="0" smtClean="0"/>
              <a:t> ad </a:t>
            </a:r>
            <a:r>
              <a:rPr lang="en-US" sz="1600" dirty="0" err="1" smtClean="0"/>
              <a:t>aumentare</a:t>
            </a:r>
            <a:endParaRPr lang="en-US" sz="1600" dirty="0" smtClean="0"/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AutoNum type="arabicPeriod"/>
              <a:defRPr/>
            </a:pPr>
            <a:endParaRPr lang="en-US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295" y="2636912"/>
            <a:ext cx="43067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0" y="620688"/>
            <a:ext cx="8460432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500" dirty="0" err="1" smtClean="0"/>
              <a:t>Nell’articolo</a:t>
            </a:r>
            <a:r>
              <a:rPr lang="en-US" sz="1500" dirty="0" smtClean="0"/>
              <a:t> “Emissions from Ethanol-Gasoline Blends: A Single Particle Perspective”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500" dirty="0" err="1" smtClean="0"/>
              <a:t>Dabrina</a:t>
            </a:r>
            <a:r>
              <a:rPr lang="en-US" sz="1500" dirty="0" smtClean="0"/>
              <a:t> D. </a:t>
            </a:r>
            <a:r>
              <a:rPr lang="en-US" sz="1500" dirty="0" err="1" smtClean="0"/>
              <a:t>Dutcher</a:t>
            </a:r>
            <a:r>
              <a:rPr lang="en-US" sz="1500" dirty="0" smtClean="0"/>
              <a:t> , David B. </a:t>
            </a:r>
            <a:r>
              <a:rPr lang="en-US" sz="1500" dirty="0" err="1" smtClean="0"/>
              <a:t>Kittelson</a:t>
            </a:r>
            <a:r>
              <a:rPr lang="en-US" sz="1500" dirty="0" smtClean="0"/>
              <a:t> et alt.</a:t>
            </a:r>
          </a:p>
          <a:p>
            <a:pPr marL="365760" lvl="0" indent="-256032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t-BR" sz="1500" dirty="0" smtClean="0"/>
              <a:t>Atmosphere 2011, 2, 182-200; doi:10.3390/atmos2020182</a:t>
            </a:r>
          </a:p>
          <a:p>
            <a:pPr marL="452628" lvl="0" indent="-3429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Grazie per l’attenzione!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Sull’uso di </a:t>
            </a:r>
            <a:r>
              <a:rPr lang="it-IT" sz="2000" dirty="0" err="1" smtClean="0">
                <a:solidFill>
                  <a:srgbClr val="FF0000"/>
                </a:solidFill>
              </a:rPr>
              <a:t>biocombustibili…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1520" y="1629375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endParaRPr lang="it-IT" sz="1600" dirty="0" smtClean="0"/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La legislazione nazionale prescrive l’obbligo, per chi immette in consumo benzina e gasolio per autotrazione (incluso agricolo e </a:t>
            </a:r>
            <a:r>
              <a:rPr lang="it-IT" sz="1600" dirty="0" err="1" smtClean="0"/>
              <a:t>motopesca</a:t>
            </a:r>
            <a:r>
              <a:rPr lang="it-IT" sz="1600" dirty="0" smtClean="0"/>
              <a:t>), di immettere biocarburanti nella quota del 3% dal 1.1.2009 (su base energetica). Nel 2010 tale quota è passata al 3,5% per poi salire al 4% e al 4,5% nel 2011 e 2012.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it-IT" sz="1600" dirty="0" smtClean="0"/>
              <a:t>Con il recepimento della Direttiva Rinnovabili (Direttiva 2009/28/CE) la quota d’obbligo di miscelazione dei biocarburanti viene portata al valore del 5% su base energetica al 2014. 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it-IT" sz="1600" dirty="0" smtClean="0"/>
              <a:t>Il target vincolante, che impone l’uso del 10% di energia da fonti rinnovabili in tutte le forme di trasporto entro il 2020 (con una valutazione della loro sostenibilità ambientale, per ora dal 35 al 50% di GHG </a:t>
            </a:r>
            <a:r>
              <a:rPr lang="it-IT" sz="1600" dirty="0" err="1" smtClean="0"/>
              <a:t>saving</a:t>
            </a:r>
            <a:r>
              <a:rPr lang="it-IT" sz="1600" dirty="0" smtClean="0"/>
              <a:t>) comporta una miscelazione di biocarburanti nelle benzine e nei gasoli ben superiore al 10% </a:t>
            </a:r>
            <a:r>
              <a:rPr lang="it-IT" sz="1600" dirty="0" err="1" smtClean="0"/>
              <a:t>vol</a:t>
            </a:r>
            <a:r>
              <a:rPr lang="it-IT" sz="1600" dirty="0" smtClean="0"/>
              <a:t> (12-13% per il biodiesel e 15 -16% per il </a:t>
            </a:r>
            <a:r>
              <a:rPr lang="it-IT" sz="1600" dirty="0" err="1" smtClean="0"/>
              <a:t>bioetanolo</a:t>
            </a:r>
            <a:r>
              <a:rPr lang="it-IT" sz="1600" dirty="0" smtClean="0"/>
              <a:t>). </a:t>
            </a:r>
          </a:p>
          <a:p>
            <a:endParaRPr lang="it-IT" sz="1600" dirty="0" smtClean="0"/>
          </a:p>
        </p:txBody>
      </p:sp>
      <p:pic>
        <p:nvPicPr>
          <p:cNvPr id="8" name="Immagine 7" descr="sla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1299674" cy="105273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Sull’uso del </a:t>
            </a:r>
            <a:r>
              <a:rPr lang="it-IT" sz="2000" dirty="0" err="1" smtClean="0">
                <a:solidFill>
                  <a:srgbClr val="FF0000"/>
                </a:solidFill>
              </a:rPr>
              <a:t>bioetanolo…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1556792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endParaRPr lang="it-IT" sz="1600" dirty="0" smtClean="0"/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Le specifiche europee regolamentano la benzina E5 ed E10 (EN228).</a:t>
            </a:r>
          </a:p>
          <a:p>
            <a:endParaRPr lang="it-IT" sz="1600" dirty="0" smtClean="0"/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Per il </a:t>
            </a:r>
            <a:r>
              <a:rPr lang="it-IT" sz="1600" dirty="0" err="1" smtClean="0"/>
              <a:t>bioetanolo</a:t>
            </a:r>
            <a:r>
              <a:rPr lang="it-IT" sz="1600" dirty="0" smtClean="0"/>
              <a:t> destinato all’impiego in autotrazione per miscele fino al 10% vol. è stata recentemente pubblicata la norma UNI EN 15376.</a:t>
            </a:r>
          </a:p>
          <a:p>
            <a:endParaRPr lang="it-IT" sz="1600" dirty="0" smtClean="0"/>
          </a:p>
          <a:p>
            <a:pPr>
              <a:buFont typeface="Wingdings" pitchFamily="2" charset="2"/>
              <a:buChar char="Ø"/>
            </a:pPr>
            <a:r>
              <a:rPr lang="it-IT" sz="1600" dirty="0" smtClean="0"/>
              <a:t>I limiti distinti per l’etanolo e per l’ossigeno consentono molteplici combinazioni tra i diversi composti ossigenati.</a:t>
            </a:r>
          </a:p>
          <a:p>
            <a:endParaRPr lang="en-US" sz="1600" dirty="0" smtClean="0"/>
          </a:p>
          <a:p>
            <a:r>
              <a:rPr lang="it-IT" sz="1600" dirty="0" smtClean="0"/>
              <a:t>Ad esempio una benzina E5 </a:t>
            </a:r>
            <a:r>
              <a:rPr lang="it-IT" sz="1600" dirty="0" err="1" smtClean="0"/>
              <a:t>puo’</a:t>
            </a:r>
            <a:r>
              <a:rPr lang="it-IT" sz="1600" dirty="0" smtClean="0"/>
              <a:t> essere realizzata con:</a:t>
            </a:r>
          </a:p>
          <a:p>
            <a:endParaRPr lang="it-IT" sz="1600" dirty="0" smtClean="0"/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00B050"/>
                </a:solidFill>
              </a:rPr>
              <a:t> 5% </a:t>
            </a:r>
            <a:r>
              <a:rPr lang="it-IT" sz="1600" dirty="0" err="1" smtClean="0">
                <a:solidFill>
                  <a:srgbClr val="00B050"/>
                </a:solidFill>
              </a:rPr>
              <a:t>vol</a:t>
            </a:r>
            <a:r>
              <a:rPr lang="it-IT" sz="1600" dirty="0" smtClean="0">
                <a:solidFill>
                  <a:srgbClr val="00B050"/>
                </a:solidFill>
              </a:rPr>
              <a:t> di etanolo oppure </a:t>
            </a: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00B050"/>
                </a:solidFill>
              </a:rPr>
              <a:t>17% </a:t>
            </a:r>
            <a:r>
              <a:rPr lang="it-IT" sz="1600" dirty="0" err="1" smtClean="0">
                <a:solidFill>
                  <a:srgbClr val="00B050"/>
                </a:solidFill>
              </a:rPr>
              <a:t>vol</a:t>
            </a:r>
            <a:r>
              <a:rPr lang="it-IT" sz="1600" dirty="0" smtClean="0">
                <a:solidFill>
                  <a:srgbClr val="00B050"/>
                </a:solidFill>
              </a:rPr>
              <a:t> di ETBE oppure </a:t>
            </a:r>
          </a:p>
          <a:p>
            <a:pPr>
              <a:buFont typeface="Wingdings" pitchFamily="2" charset="2"/>
              <a:buChar char="q"/>
            </a:pPr>
            <a:r>
              <a:rPr lang="it-IT" sz="1600" dirty="0" smtClean="0">
                <a:solidFill>
                  <a:srgbClr val="00B050"/>
                </a:solidFill>
              </a:rPr>
              <a:t> 5% in </a:t>
            </a:r>
            <a:r>
              <a:rPr lang="it-IT" sz="1600" dirty="0" err="1" smtClean="0">
                <a:solidFill>
                  <a:srgbClr val="00B050"/>
                </a:solidFill>
              </a:rPr>
              <a:t>vol</a:t>
            </a:r>
            <a:r>
              <a:rPr lang="it-IT" sz="1600" dirty="0" smtClean="0">
                <a:solidFill>
                  <a:srgbClr val="00B050"/>
                </a:solidFill>
              </a:rPr>
              <a:t> di etanolo +5,5 % in volume di ETBE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8" name="Immagine 7" descr="sla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1299674" cy="105273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29000"/>
            <a:ext cx="2728042" cy="3393759"/>
          </a:xfrm>
          <a:prstGeom prst="rect">
            <a:avLst/>
          </a:prstGeom>
          <a:noFill/>
          <a:ln w="9525">
            <a:solidFill>
              <a:srgbClr val="77906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0190" y="2837800"/>
            <a:ext cx="4594058" cy="36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 descr="logo_bes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6406579"/>
            <a:ext cx="1368152" cy="451421"/>
          </a:xfrm>
          <a:prstGeom prst="rect">
            <a:avLst/>
          </a:prstGeom>
        </p:spPr>
      </p:pic>
      <p:sp>
        <p:nvSpPr>
          <p:cNvPr id="14" name="Titolo 6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Sull’uso di </a:t>
            </a:r>
            <a:r>
              <a:rPr lang="it-IT" sz="2000" dirty="0" err="1" smtClean="0">
                <a:solidFill>
                  <a:srgbClr val="FF0000"/>
                </a:solidFill>
              </a:rPr>
              <a:t>bioetanolo…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79512" y="1412776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Il </a:t>
            </a:r>
            <a:r>
              <a:rPr lang="it-IT" sz="1400" dirty="0" err="1" smtClean="0"/>
              <a:t>bioetanolo</a:t>
            </a:r>
            <a:r>
              <a:rPr lang="it-IT" sz="1400" dirty="0" smtClean="0"/>
              <a:t>  è un alcol di formula bruta C</a:t>
            </a:r>
            <a:r>
              <a:rPr lang="it-IT" sz="1400" baseline="-25000" dirty="0" smtClean="0"/>
              <a:t>2</a:t>
            </a:r>
            <a:r>
              <a:rPr lang="it-IT" sz="1400" dirty="0" smtClean="0"/>
              <a:t>H</a:t>
            </a:r>
            <a:r>
              <a:rPr lang="it-IT" sz="1400" baseline="-25000" dirty="0" smtClean="0"/>
              <a:t>5</a:t>
            </a:r>
            <a:r>
              <a:rPr lang="it-IT" sz="1400" dirty="0" smtClean="0"/>
              <a:t>OH che può essere utilizzato nei motori a combustione interna in diversi modi: </a:t>
            </a:r>
          </a:p>
          <a:p>
            <a:endParaRPr lang="it-IT" sz="1400" b="1" dirty="0" smtClean="0"/>
          </a:p>
        </p:txBody>
      </p:sp>
      <p:pic>
        <p:nvPicPr>
          <p:cNvPr id="18" name="Immagine 17" descr="200px-Etanolo_struttura_model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620688"/>
            <a:ext cx="1905000" cy="68580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6804248" y="2780928"/>
            <a:ext cx="2339752" cy="26930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300" dirty="0" smtClean="0"/>
              <a:t> </a:t>
            </a:r>
            <a:r>
              <a:rPr lang="it-IT" sz="1300" b="1" dirty="0" smtClean="0">
                <a:solidFill>
                  <a:srgbClr val="FF0000"/>
                </a:solidFill>
              </a:rPr>
              <a:t>anidro per essere miscelato con la benzina dal 5% all’85% in volume </a:t>
            </a:r>
            <a:r>
              <a:rPr lang="it-IT" sz="1300" b="1" dirty="0" smtClean="0"/>
              <a:t>(E5, E10…..E85)</a:t>
            </a:r>
          </a:p>
          <a:p>
            <a:r>
              <a:rPr lang="it-IT" sz="1300" i="1" dirty="0" smtClean="0"/>
              <a:t>Miscele con concentrazione di etanolo fino al 5-10% in volume possono essere utilizzate senza apportare modifiche al motore, mentre percentuali maggiori possono richiedere specifiche modifiche</a:t>
            </a:r>
            <a:endParaRPr lang="it-IT" sz="1300" b="1" dirty="0" smtClean="0"/>
          </a:p>
        </p:txBody>
      </p:sp>
      <p:sp>
        <p:nvSpPr>
          <p:cNvPr id="24" name="Rettangolo 23"/>
          <p:cNvSpPr/>
          <p:nvPr/>
        </p:nvSpPr>
        <p:spPr>
          <a:xfrm>
            <a:off x="0" y="2204864"/>
            <a:ext cx="2808312" cy="129266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300" dirty="0" smtClean="0"/>
              <a:t> </a:t>
            </a:r>
            <a:r>
              <a:rPr lang="it-IT" sz="1300" b="1" dirty="0" smtClean="0">
                <a:solidFill>
                  <a:srgbClr val="FF0000"/>
                </a:solidFill>
              </a:rPr>
              <a:t>idrato (95% in volume), utilizzato come sostituto integrale della benzina in autoveicoli con motore opportunamente adattato </a:t>
            </a:r>
          </a:p>
          <a:p>
            <a:r>
              <a:rPr lang="it-IT" sz="1300" b="1" dirty="0" smtClean="0"/>
              <a:t>(ED95, E100).</a:t>
            </a:r>
            <a:r>
              <a:rPr lang="it-IT" sz="13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5940152" y="1772816"/>
            <a:ext cx="2808312" cy="892552"/>
          </a:xfrm>
          <a:prstGeom prst="rect">
            <a:avLst/>
          </a:prstGeom>
          <a:solidFill>
            <a:schemeClr val="bg1"/>
          </a:solidFill>
          <a:ln>
            <a:solidFill>
              <a:srgbClr val="243825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300" dirty="0" smtClean="0"/>
              <a:t> </a:t>
            </a:r>
            <a:r>
              <a:rPr lang="it-IT" sz="1300" b="1" dirty="0" smtClean="0">
                <a:solidFill>
                  <a:srgbClr val="FF0000"/>
                </a:solidFill>
              </a:rPr>
              <a:t>in emulsione o in soluzione stabile con gasolio a concentrazioni intorno al 12% in volume </a:t>
            </a:r>
            <a:r>
              <a:rPr lang="it-IT" sz="1300" b="1" dirty="0" smtClean="0"/>
              <a:t>(E-Diesel, ED Diesel).</a:t>
            </a:r>
          </a:p>
        </p:txBody>
      </p:sp>
      <p:sp>
        <p:nvSpPr>
          <p:cNvPr id="27" name="Freccia circolare in su 26"/>
          <p:cNvSpPr/>
          <p:nvPr/>
        </p:nvSpPr>
        <p:spPr>
          <a:xfrm rot="10800000">
            <a:off x="2801329" y="2013921"/>
            <a:ext cx="3024336" cy="1008112"/>
          </a:xfrm>
          <a:prstGeom prst="curvedUpArrow">
            <a:avLst/>
          </a:prstGeom>
          <a:solidFill>
            <a:srgbClr val="64A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 l="58062" t="2442" r="4382" b="42741"/>
          <a:stretch>
            <a:fillRect/>
          </a:stretch>
        </p:blipFill>
        <p:spPr bwMode="auto">
          <a:xfrm>
            <a:off x="340543" y="3933056"/>
            <a:ext cx="1628317" cy="2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156176" y="6453336"/>
            <a:ext cx="2808312" cy="292388"/>
          </a:xfrm>
          <a:prstGeom prst="rect">
            <a:avLst/>
          </a:prstGeom>
          <a:solidFill>
            <a:schemeClr val="bg1"/>
          </a:solidFill>
          <a:ln>
            <a:solidFill>
              <a:srgbClr val="243825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it-IT" sz="1300" dirty="0" smtClean="0"/>
              <a:t> </a:t>
            </a:r>
            <a:r>
              <a:rPr lang="it-IT" sz="1300" b="1" dirty="0" smtClean="0">
                <a:solidFill>
                  <a:srgbClr val="00B050"/>
                </a:solidFill>
              </a:rPr>
              <a:t>NEWS: IN DUAL FUEL SYSTEMS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004048" y="5517232"/>
            <a:ext cx="41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The main differences between FFVs and petrol vehicles are the materials used in the fuel management system and modifications to the engine calibration system. </a:t>
            </a:r>
            <a:endParaRPr lang="it-IT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7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itolo 6"/>
          <p:cNvSpPr>
            <a:spLocks noGrp="1"/>
          </p:cNvSpPr>
          <p:nvPr>
            <p:ph type="title"/>
          </p:nvPr>
        </p:nvSpPr>
        <p:spPr>
          <a:xfrm>
            <a:off x="2771800" y="-315416"/>
            <a:ext cx="4608512" cy="1143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Sull’uso dell’etanolo nei </a:t>
            </a:r>
            <a:r>
              <a:rPr lang="it-IT" sz="2000" dirty="0" err="1" smtClean="0">
                <a:solidFill>
                  <a:srgbClr val="FF0000"/>
                </a:solidFill>
              </a:rPr>
              <a:t>motori…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6" name="Immagine 15"/>
          <p:cNvPicPr/>
          <p:nvPr/>
        </p:nvPicPr>
        <p:blipFill>
          <a:blip r:embed="rId3" cstate="print">
            <a:grayscl/>
          </a:blip>
          <a:srcRect b="27231"/>
          <a:stretch>
            <a:fillRect/>
          </a:stretch>
        </p:blipFill>
        <p:spPr bwMode="auto">
          <a:xfrm>
            <a:off x="827584" y="1412776"/>
            <a:ext cx="7992888" cy="2305601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Freccia a destra 17"/>
          <p:cNvSpPr/>
          <p:nvPr/>
        </p:nvSpPr>
        <p:spPr>
          <a:xfrm>
            <a:off x="323528" y="2204864"/>
            <a:ext cx="432048" cy="1440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323528" y="3501008"/>
            <a:ext cx="432048" cy="144016"/>
          </a:xfrm>
          <a:prstGeom prst="rightArrow">
            <a:avLst/>
          </a:prstGeom>
          <a:solidFill>
            <a:srgbClr val="64A3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>
            <a:off x="827584" y="2365200"/>
            <a:ext cx="799288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27584" y="3501008"/>
            <a:ext cx="7992888" cy="0"/>
          </a:xfrm>
          <a:prstGeom prst="line">
            <a:avLst/>
          </a:prstGeom>
          <a:ln w="25400">
            <a:solidFill>
              <a:srgbClr val="64A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llout con freccia in giù 26"/>
          <p:cNvSpPr/>
          <p:nvPr/>
        </p:nvSpPr>
        <p:spPr>
          <a:xfrm>
            <a:off x="2339752" y="692696"/>
            <a:ext cx="864096" cy="792088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Potere calorifico inferiore</a:t>
            </a:r>
            <a:endParaRPr lang="it-IT" sz="105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0" y="3789040"/>
            <a:ext cx="9144000" cy="263149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solidFill>
                  <a:srgbClr val="FFFF00"/>
                </a:solidFill>
              </a:rPr>
              <a:t>L’etanolo</a:t>
            </a:r>
            <a:r>
              <a:rPr lang="en-US" sz="1500" dirty="0" smtClean="0">
                <a:solidFill>
                  <a:srgbClr val="FFFF00"/>
                </a:solidFill>
              </a:rPr>
              <a:t> </a:t>
            </a:r>
            <a:r>
              <a:rPr lang="en-US" sz="1500" dirty="0" err="1" smtClean="0">
                <a:solidFill>
                  <a:srgbClr val="FFFF00"/>
                </a:solidFill>
              </a:rPr>
              <a:t>puro</a:t>
            </a:r>
            <a:r>
              <a:rPr lang="en-US" sz="1500" dirty="0" smtClean="0">
                <a:solidFill>
                  <a:srgbClr val="FFFF00"/>
                </a:solidFill>
              </a:rPr>
              <a:t> ha un </a:t>
            </a:r>
            <a:r>
              <a:rPr lang="en-US" sz="1500" dirty="0" err="1" smtClean="0">
                <a:solidFill>
                  <a:srgbClr val="FFFF00"/>
                </a:solidFill>
              </a:rPr>
              <a:t>piu</a:t>
            </a:r>
            <a:r>
              <a:rPr lang="en-US" sz="1500" dirty="0" smtClean="0">
                <a:solidFill>
                  <a:srgbClr val="FFFF00"/>
                </a:solidFill>
              </a:rPr>
              <a:t>’ basso </a:t>
            </a:r>
            <a:r>
              <a:rPr lang="en-US" sz="1500" dirty="0" err="1" smtClean="0">
                <a:solidFill>
                  <a:srgbClr val="FFFF00"/>
                </a:solidFill>
              </a:rPr>
              <a:t>rapporto</a:t>
            </a:r>
            <a:r>
              <a:rPr lang="en-US" sz="1500" dirty="0" smtClean="0">
                <a:solidFill>
                  <a:srgbClr val="FFFF00"/>
                </a:solidFill>
              </a:rPr>
              <a:t> (A/F) </a:t>
            </a:r>
            <a:r>
              <a:rPr lang="en-US" sz="1500" dirty="0" err="1" smtClean="0">
                <a:solidFill>
                  <a:srgbClr val="FFFF00"/>
                </a:solidFill>
              </a:rPr>
              <a:t>ed</a:t>
            </a:r>
            <a:r>
              <a:rPr lang="en-US" sz="1500" dirty="0" smtClean="0">
                <a:solidFill>
                  <a:srgbClr val="FFFF00"/>
                </a:solidFill>
              </a:rPr>
              <a:t> un </a:t>
            </a:r>
            <a:r>
              <a:rPr lang="it-IT" sz="1500" dirty="0" smtClean="0">
                <a:solidFill>
                  <a:srgbClr val="FFFF00"/>
                </a:solidFill>
              </a:rPr>
              <a:t>contenuto energetico (</a:t>
            </a:r>
            <a:r>
              <a:rPr lang="it-IT" sz="1500" dirty="0" err="1" smtClean="0">
                <a:solidFill>
                  <a:srgbClr val="FFFF00"/>
                </a:solidFill>
              </a:rPr>
              <a:t>Hi</a:t>
            </a:r>
            <a:r>
              <a:rPr lang="it-IT" sz="1500" dirty="0" smtClean="0">
                <a:solidFill>
                  <a:srgbClr val="FFFF00"/>
                </a:solidFill>
              </a:rPr>
              <a:t>)  pari a circa due terzi di quello della benzina. Dal punto di vista teorico questo effetto comporta un incremento del consumo di combustibile però vi sono due effetti che contrastano ciò:</a:t>
            </a:r>
          </a:p>
          <a:p>
            <a:pPr marL="342900" indent="-342900">
              <a:buAutoNum type="arabicParenR"/>
            </a:pPr>
            <a:r>
              <a:rPr lang="it-IT" sz="1500" dirty="0" smtClean="0">
                <a:solidFill>
                  <a:srgbClr val="FFFF00"/>
                </a:solidFill>
              </a:rPr>
              <a:t>un più elevato rapporto idrogeno/carbonio delle molecole di etanolo rispetto a quelle degli idrocarburi della benzina;</a:t>
            </a:r>
          </a:p>
          <a:p>
            <a:pPr marL="342900" indent="-342900">
              <a:buAutoNum type="arabicParenR"/>
            </a:pPr>
            <a:r>
              <a:rPr lang="it-IT" sz="1500" dirty="0" smtClean="0">
                <a:solidFill>
                  <a:srgbClr val="FFFF00"/>
                </a:solidFill>
              </a:rPr>
              <a:t>un maggiore calore latente di vaporizzazione (</a:t>
            </a:r>
            <a:r>
              <a:rPr lang="it-IT" sz="1500" dirty="0" err="1" smtClean="0">
                <a:solidFill>
                  <a:srgbClr val="FFFF00"/>
                </a:solidFill>
              </a:rPr>
              <a:t>Hv</a:t>
            </a:r>
            <a:r>
              <a:rPr lang="it-IT" sz="1500" dirty="0" smtClean="0">
                <a:solidFill>
                  <a:srgbClr val="FFFF00"/>
                </a:solidFill>
              </a:rPr>
              <a:t>) dell’etanolo (circa tre volte quello della benzina), che causa un raffreddamento della carica di aria nei cilindri durante l’evaporazione e quindi una maggiore carica di aria viene a riempire i cilindri del motore con la conseguenza di un maggiore incremento di potenza erogata. Infine, anche la velocità di combustione dell’etanolo, che è più alta contribuisce a migliorare il rendimento del propulsore.</a:t>
            </a:r>
            <a:endParaRPr lang="en-US" sz="1500" dirty="0" smtClean="0">
              <a:solidFill>
                <a:srgbClr val="FFFF00"/>
              </a:solidFill>
            </a:endParaRPr>
          </a:p>
        </p:txBody>
      </p:sp>
      <p:sp>
        <p:nvSpPr>
          <p:cNvPr id="30" name="Callout con freccia in giù 29"/>
          <p:cNvSpPr/>
          <p:nvPr/>
        </p:nvSpPr>
        <p:spPr>
          <a:xfrm>
            <a:off x="7020272" y="476672"/>
            <a:ext cx="1368152" cy="864096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Calore latente di vaporizzazione</a:t>
            </a:r>
            <a:endParaRPr lang="it-IT" sz="1050" dirty="0"/>
          </a:p>
        </p:txBody>
      </p:sp>
      <p:sp>
        <p:nvSpPr>
          <p:cNvPr id="31" name="Callout con freccia in giù 30"/>
          <p:cNvSpPr/>
          <p:nvPr/>
        </p:nvSpPr>
        <p:spPr>
          <a:xfrm rot="20457386">
            <a:off x="931117" y="532216"/>
            <a:ext cx="1368152" cy="864096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 smtClean="0"/>
              <a:t>Rapporto stechiometrico aria/combustibile</a:t>
            </a:r>
            <a:endParaRPr lang="it-IT" sz="105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3789040"/>
            <a:ext cx="9144000" cy="3068960"/>
          </a:xfrm>
          <a:prstGeom prst="rect">
            <a:avLst/>
          </a:prstGeom>
          <a:solidFill>
            <a:srgbClr val="77906E"/>
          </a:solidFill>
        </p:spPr>
        <p:txBody>
          <a:bodyPr wrap="square" rtlCol="0">
            <a:spAutoFit/>
          </a:bodyPr>
          <a:lstStyle/>
          <a:p>
            <a:pPr marL="606425" lvl="3" indent="-22225">
              <a:buFontTx/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606425" lvl="3" indent="-22225">
              <a:buFontTx/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Il </a:t>
            </a:r>
            <a:r>
              <a:rPr lang="en-US" sz="1700" dirty="0" err="1" smtClean="0">
                <a:solidFill>
                  <a:schemeClr val="bg1"/>
                </a:solidFill>
              </a:rPr>
              <a:t>butanolo</a:t>
            </a:r>
            <a:r>
              <a:rPr lang="en-US" sz="1700" dirty="0" smtClean="0">
                <a:solidFill>
                  <a:schemeClr val="bg1"/>
                </a:solidFill>
              </a:rPr>
              <a:t> è </a:t>
            </a:r>
            <a:r>
              <a:rPr lang="en-US" sz="1700" dirty="0" err="1" smtClean="0">
                <a:solidFill>
                  <a:schemeClr val="bg1"/>
                </a:solidFill>
              </a:rPr>
              <a:t>considerato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sostanzialmente</a:t>
            </a:r>
            <a:r>
              <a:rPr lang="en-US" sz="1700" dirty="0" smtClean="0">
                <a:solidFill>
                  <a:schemeClr val="bg1"/>
                </a:solidFill>
              </a:rPr>
              <a:t> simile </a:t>
            </a:r>
            <a:r>
              <a:rPr lang="en-US" sz="1700" dirty="0" err="1" smtClean="0">
                <a:solidFill>
                  <a:schemeClr val="bg1"/>
                </a:solidFill>
              </a:rPr>
              <a:t>alla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benzina</a:t>
            </a:r>
            <a:r>
              <a:rPr lang="en-US" sz="1700" dirty="0" smtClean="0">
                <a:solidFill>
                  <a:schemeClr val="bg1"/>
                </a:solidFill>
              </a:rPr>
              <a:t> per </a:t>
            </a:r>
            <a:r>
              <a:rPr lang="en-US" sz="1700" dirty="0" err="1" smtClean="0">
                <a:solidFill>
                  <a:schemeClr val="bg1"/>
                </a:solidFill>
              </a:rPr>
              <a:t>scopi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di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miscelazione</a:t>
            </a:r>
            <a:r>
              <a:rPr lang="en-US" sz="1700" dirty="0" smtClean="0">
                <a:solidFill>
                  <a:schemeClr val="bg1"/>
                </a:solidFill>
              </a:rPr>
              <a:t> e </a:t>
            </a:r>
            <a:r>
              <a:rPr lang="en-US" sz="1700" dirty="0" err="1" smtClean="0">
                <a:solidFill>
                  <a:schemeClr val="bg1"/>
                </a:solidFill>
              </a:rPr>
              <a:t>puo</a:t>
            </a:r>
            <a:r>
              <a:rPr lang="en-US" sz="1700" dirty="0" smtClean="0">
                <a:solidFill>
                  <a:schemeClr val="bg1"/>
                </a:solidFill>
              </a:rPr>
              <a:t>’ </a:t>
            </a:r>
            <a:r>
              <a:rPr lang="en-US" sz="1700" dirty="0" err="1" smtClean="0">
                <a:solidFill>
                  <a:schemeClr val="bg1"/>
                </a:solidFill>
              </a:rPr>
              <a:t>essere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miscelato</a:t>
            </a:r>
            <a:r>
              <a:rPr lang="en-US" sz="1700" dirty="0" smtClean="0">
                <a:solidFill>
                  <a:schemeClr val="bg1"/>
                </a:solidFill>
              </a:rPr>
              <a:t> a </a:t>
            </a:r>
            <a:r>
              <a:rPr lang="en-US" sz="1700" dirty="0" err="1" smtClean="0">
                <a:solidFill>
                  <a:schemeClr val="bg1"/>
                </a:solidFill>
              </a:rPr>
              <a:t>piu</a:t>
            </a:r>
            <a:r>
              <a:rPr lang="en-US" sz="1700" dirty="0" smtClean="0">
                <a:solidFill>
                  <a:schemeClr val="bg1"/>
                </a:solidFill>
              </a:rPr>
              <a:t>’ elevate </a:t>
            </a:r>
            <a:r>
              <a:rPr lang="en-US" sz="1700" dirty="0" err="1" smtClean="0">
                <a:solidFill>
                  <a:schemeClr val="bg1"/>
                </a:solidFill>
              </a:rPr>
              <a:t>concentrazioni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rispetto</a:t>
            </a:r>
            <a:r>
              <a:rPr lang="en-US" sz="1700" dirty="0" smtClean="0">
                <a:solidFill>
                  <a:schemeClr val="bg1"/>
                </a:solidFill>
              </a:rPr>
              <a:t> ad un </a:t>
            </a:r>
            <a:r>
              <a:rPr lang="en-US" sz="1700" dirty="0" err="1" smtClean="0">
                <a:solidFill>
                  <a:schemeClr val="bg1"/>
                </a:solidFill>
              </a:rPr>
              <a:t>qualsiasi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altro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biocombustibile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senza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modifiche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all’auto</a:t>
            </a:r>
            <a:r>
              <a:rPr lang="en-US" sz="1700" dirty="0" smtClean="0">
                <a:solidFill>
                  <a:schemeClr val="bg1"/>
                </a:solidFill>
              </a:rPr>
              <a:t>/</a:t>
            </a:r>
            <a:r>
              <a:rPr lang="en-US" sz="1700" dirty="0" err="1" smtClean="0">
                <a:solidFill>
                  <a:schemeClr val="bg1"/>
                </a:solidFill>
              </a:rPr>
              <a:t>motore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  <a:p>
            <a:pPr marL="606425" lvl="3" indent="-22225">
              <a:buFontTx/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606425" lvl="3" indent="-22225">
              <a:buFontTx/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Non </a:t>
            </a:r>
            <a:r>
              <a:rPr lang="en-US" sz="1700" dirty="0" err="1" smtClean="0">
                <a:solidFill>
                  <a:schemeClr val="bg1"/>
                </a:solidFill>
              </a:rPr>
              <a:t>si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separa</a:t>
            </a:r>
            <a:r>
              <a:rPr lang="en-US" sz="1700" dirty="0" smtClean="0">
                <a:solidFill>
                  <a:schemeClr val="bg1"/>
                </a:solidFill>
              </a:rPr>
              <a:t> in </a:t>
            </a:r>
            <a:r>
              <a:rPr lang="en-US" sz="1700" dirty="0" err="1" smtClean="0">
                <a:solidFill>
                  <a:schemeClr val="bg1"/>
                </a:solidFill>
              </a:rPr>
              <a:t>presenza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di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acqua</a:t>
            </a:r>
            <a:r>
              <a:rPr lang="en-US" sz="1700" dirty="0" smtClean="0">
                <a:solidFill>
                  <a:schemeClr val="bg1"/>
                </a:solidFill>
              </a:rPr>
              <a:t>!</a:t>
            </a:r>
          </a:p>
          <a:p>
            <a:pPr marL="606425" lvl="3" indent="-22225">
              <a:buFontTx/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606425" lvl="3" indent="-22225">
              <a:buFontTx/>
              <a:buNone/>
            </a:pPr>
            <a:r>
              <a:rPr lang="en-US" sz="1700" dirty="0" err="1" smtClean="0">
                <a:solidFill>
                  <a:schemeClr val="bg1"/>
                </a:solidFill>
              </a:rPr>
              <a:t>Meno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aggressivo</a:t>
            </a:r>
            <a:r>
              <a:rPr lang="en-US" sz="1700" dirty="0" smtClean="0">
                <a:solidFill>
                  <a:schemeClr val="bg1"/>
                </a:solidFill>
              </a:rPr>
              <a:t> verso </a:t>
            </a:r>
            <a:r>
              <a:rPr lang="en-US" sz="1700" dirty="0" err="1" smtClean="0">
                <a:solidFill>
                  <a:schemeClr val="bg1"/>
                </a:solidFill>
              </a:rPr>
              <a:t>metalli</a:t>
            </a:r>
            <a:r>
              <a:rPr lang="en-US" sz="1700" dirty="0" smtClean="0">
                <a:solidFill>
                  <a:schemeClr val="bg1"/>
                </a:solidFill>
              </a:rPr>
              <a:t> e </a:t>
            </a:r>
            <a:r>
              <a:rPr lang="en-US" sz="1700" dirty="0" err="1" smtClean="0">
                <a:solidFill>
                  <a:schemeClr val="bg1"/>
                </a:solidFill>
              </a:rPr>
              <a:t>gomme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dell’etanolo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  <a:p>
            <a:pPr marL="606425" lvl="3" indent="-22225">
              <a:buFontTx/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 marL="606425" lvl="3" indent="-22225">
              <a:buFontTx/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Ma vi </a:t>
            </a:r>
            <a:r>
              <a:rPr lang="en-US" sz="1700" dirty="0" err="1" smtClean="0">
                <a:solidFill>
                  <a:schemeClr val="bg1"/>
                </a:solidFill>
              </a:rPr>
              <a:t>sono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aspetti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legati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alla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sua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tossicità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</a:p>
          <a:p>
            <a:pPr marL="606425" lvl="3" indent="-22225">
              <a:buFontTx/>
              <a:buNone/>
            </a:pPr>
            <a:endParaRPr lang="en-US" sz="1700" dirty="0" smtClean="0">
              <a:solidFill>
                <a:schemeClr val="bg1"/>
              </a:solidFill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323528" y="3356992"/>
            <a:ext cx="432048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27584" y="2204864"/>
            <a:ext cx="7992888" cy="216024"/>
          </a:xfrm>
          <a:prstGeom prst="rect">
            <a:avLst/>
          </a:prstGeom>
          <a:solidFill>
            <a:srgbClr val="FFCC99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827584" y="3501008"/>
            <a:ext cx="7992888" cy="216024"/>
          </a:xfrm>
          <a:prstGeom prst="rect">
            <a:avLst/>
          </a:prstGeom>
          <a:solidFill>
            <a:srgbClr val="99FF99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8" grpId="0" animBg="1"/>
      <p:bldP spid="32" grpId="0" animBg="1"/>
      <p:bldP spid="3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196752"/>
            <a:ext cx="71455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904336"/>
            <a:ext cx="971600" cy="29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olo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Sull’uso di </a:t>
            </a:r>
            <a:r>
              <a:rPr lang="it-IT" sz="2000" dirty="0" err="1" smtClean="0">
                <a:solidFill>
                  <a:srgbClr val="FF0000"/>
                </a:solidFill>
              </a:rPr>
              <a:t>etanolo…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9" name="Callout con freccia in su 18"/>
          <p:cNvSpPr/>
          <p:nvPr/>
        </p:nvSpPr>
        <p:spPr>
          <a:xfrm>
            <a:off x="755576" y="5301208"/>
            <a:ext cx="1080120" cy="936104"/>
          </a:xfrm>
          <a:prstGeom prst="upArrowCallout">
            <a:avLst>
              <a:gd name="adj1" fmla="val 25000"/>
              <a:gd name="adj2" fmla="val 29652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100% benzina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0" name="Callout con freccia in su 19"/>
          <p:cNvSpPr/>
          <p:nvPr/>
        </p:nvSpPr>
        <p:spPr>
          <a:xfrm>
            <a:off x="5652120" y="5301208"/>
            <a:ext cx="1080120" cy="936104"/>
          </a:xfrm>
          <a:prstGeom prst="upArrowCallout">
            <a:avLst>
              <a:gd name="adj1" fmla="val 25000"/>
              <a:gd name="adj2" fmla="val 29652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100% etanolo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660232" y="2348880"/>
            <a:ext cx="241176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rgbClr val="C00000"/>
                </a:solidFill>
              </a:rPr>
              <a:t>la tensione di vapore del combustibile RVP è il fattore principale che controlla le emissioni evaporative.</a:t>
            </a:r>
            <a:endParaRPr lang="it-IT" sz="1600" i="1" dirty="0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Lavori\2011 SAE Japan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872208" cy="1252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ttangolo 9"/>
          <p:cNvSpPr/>
          <p:nvPr/>
        </p:nvSpPr>
        <p:spPr>
          <a:xfrm>
            <a:off x="971600" y="1628800"/>
            <a:ext cx="74888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2800" dirty="0" err="1" smtClean="0"/>
              <a:t>Miscele</a:t>
            </a:r>
            <a:r>
              <a:rPr lang="en-US" sz="2800" dirty="0" smtClean="0"/>
              <a:t> splash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etanolo</a:t>
            </a:r>
            <a:r>
              <a:rPr lang="en-US" sz="2800" dirty="0" smtClean="0"/>
              <a:t> e </a:t>
            </a:r>
            <a:r>
              <a:rPr lang="en-US" sz="2800" dirty="0" err="1" smtClean="0"/>
              <a:t>benzina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E5, E10, E20, E30…….E85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Miscela</a:t>
            </a:r>
            <a:r>
              <a:rPr lang="en-US" sz="2800" dirty="0" smtClean="0"/>
              <a:t> splash </a:t>
            </a:r>
            <a:r>
              <a:rPr lang="en-US" sz="2800" dirty="0" err="1" smtClean="0"/>
              <a:t>di</a:t>
            </a:r>
            <a:r>
              <a:rPr lang="en-US" sz="2800" dirty="0" smtClean="0"/>
              <a:t> n-</a:t>
            </a:r>
            <a:r>
              <a:rPr lang="en-US" sz="2800" dirty="0" err="1" smtClean="0"/>
              <a:t>butanolo</a:t>
            </a:r>
            <a:r>
              <a:rPr lang="en-US" sz="2800" dirty="0" smtClean="0"/>
              <a:t> e </a:t>
            </a:r>
            <a:r>
              <a:rPr lang="en-US" sz="2800" dirty="0" err="1" smtClean="0"/>
              <a:t>benzina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n-B10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8" name="Titolo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Quali combustibili abbiamo provato?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43608" y="3861048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2800" dirty="0" err="1" smtClean="0"/>
              <a:t>Miscele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etanolo</a:t>
            </a:r>
            <a:r>
              <a:rPr lang="en-US" sz="2800" dirty="0" smtClean="0"/>
              <a:t> e </a:t>
            </a:r>
            <a:r>
              <a:rPr lang="en-US" sz="2800" dirty="0" err="1" smtClean="0"/>
              <a:t>benzina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E5, E10, E20, E30 </a:t>
            </a:r>
            <a:r>
              <a:rPr lang="en-US" sz="2800" dirty="0" smtClean="0"/>
              <a:t>con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benzina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base ad hoc </a:t>
            </a:r>
            <a:r>
              <a:rPr lang="en-US" sz="2800" dirty="0" err="1" smtClean="0"/>
              <a:t>formulata</a:t>
            </a:r>
            <a:r>
              <a:rPr lang="en-US" sz="2800" dirty="0" smtClean="0"/>
              <a:t> (</a:t>
            </a:r>
            <a:r>
              <a:rPr lang="en-US" sz="2800" dirty="0" err="1" smtClean="0"/>
              <a:t>senza</a:t>
            </a:r>
            <a:r>
              <a:rPr lang="en-US" sz="2800" dirty="0" smtClean="0"/>
              <a:t> </a:t>
            </a:r>
            <a:r>
              <a:rPr lang="en-US" sz="2800" dirty="0" err="1" smtClean="0"/>
              <a:t>ossigenati</a:t>
            </a:r>
            <a:r>
              <a:rPr lang="en-US" sz="2800" dirty="0" smtClean="0"/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07904" y="5661248"/>
            <a:ext cx="5436096" cy="1200329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SOLO PROVE EMISSIONI (regolamentate e non) E CONSUMI.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NON PROVE </a:t>
            </a:r>
            <a:r>
              <a:rPr lang="it-IT" b="1" dirty="0" err="1" smtClean="0">
                <a:solidFill>
                  <a:srgbClr val="00B050"/>
                </a:solidFill>
              </a:rPr>
              <a:t>DI</a:t>
            </a:r>
            <a:r>
              <a:rPr lang="it-IT" b="1" dirty="0" smtClean="0">
                <a:solidFill>
                  <a:srgbClr val="00B050"/>
                </a:solidFill>
              </a:rPr>
              <a:t> COMPATIBILITA’ MATERIALI.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NON PROVE </a:t>
            </a:r>
            <a:r>
              <a:rPr lang="it-IT" b="1" dirty="0" err="1" smtClean="0">
                <a:solidFill>
                  <a:srgbClr val="00B050"/>
                </a:solidFill>
              </a:rPr>
              <a:t>DI</a:t>
            </a:r>
            <a:r>
              <a:rPr lang="it-IT" b="1" dirty="0" smtClean="0">
                <a:solidFill>
                  <a:srgbClr val="00B050"/>
                </a:solidFill>
              </a:rPr>
              <a:t> DURABILITY</a:t>
            </a:r>
            <a:endParaRPr lang="it-IT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457890"/>
            <a:ext cx="356388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/>
                </a:solidFill>
              </a:rPr>
              <a:t>EXPERT PANEL – EMISSIONI DA TRASPORTO STRADALE</a:t>
            </a:r>
            <a:br>
              <a:rPr lang="en-US" sz="1000" i="1" dirty="0" smtClean="0">
                <a:solidFill>
                  <a:schemeClr val="bg1"/>
                </a:solidFill>
              </a:rPr>
            </a:br>
            <a:r>
              <a:rPr lang="en-US" sz="1000" i="1" dirty="0" smtClean="0">
                <a:solidFill>
                  <a:schemeClr val="bg1"/>
                </a:solidFill>
              </a:rPr>
              <a:t>Roma, 7 </a:t>
            </a:r>
            <a:r>
              <a:rPr lang="en-US" sz="1000" i="1" dirty="0" err="1" smtClean="0">
                <a:solidFill>
                  <a:schemeClr val="bg1"/>
                </a:solidFill>
              </a:rPr>
              <a:t>Dicembre</a:t>
            </a:r>
            <a:r>
              <a:rPr lang="en-US" sz="1000" i="1" dirty="0" smtClean="0">
                <a:solidFill>
                  <a:schemeClr val="bg1"/>
                </a:solidFill>
              </a:rPr>
              <a:t> 2012</a:t>
            </a:r>
            <a:endParaRPr lang="it-IT" sz="1000" i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88640"/>
            <a:ext cx="800574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3195" y="5229200"/>
            <a:ext cx="246723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3923928" y="6525344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http://www.crcao.org/news/Mid%20Level%20Ethanol%20program/</a:t>
            </a:r>
            <a:r>
              <a:rPr lang="it-IT" sz="1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index.html</a:t>
            </a:r>
            <a:endParaRPr lang="it-IT" sz="1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3667</TotalTime>
  <Words>2174</Words>
  <Application>Microsoft Office PowerPoint</Application>
  <PresentationFormat>Presentazione su schermo (4:3)</PresentationFormat>
  <Paragraphs>211</Paragraphs>
  <Slides>28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Viale</vt:lpstr>
      <vt:lpstr> Valutazione sperimentale delle emissioni e dei consumi di veicoli alimentati  con miscele etanolo/benzina  M.A. Costagliola, M.V. Prati  Istituto Motori – Consiglio Nazionale delle Ricerche Napoli – ITALY  </vt:lpstr>
      <vt:lpstr>Summary</vt:lpstr>
      <vt:lpstr>Sull’uso di biocombustibili…</vt:lpstr>
      <vt:lpstr>Sull’uso del bioetanolo…</vt:lpstr>
      <vt:lpstr>Sull’uso di bioetanolo…</vt:lpstr>
      <vt:lpstr>Sull’uso dell’etanolo nei motori…</vt:lpstr>
      <vt:lpstr>Sull’uso di etanolo…</vt:lpstr>
      <vt:lpstr>Quali combustibili abbiamo provato?</vt:lpstr>
      <vt:lpstr>Diapositiva 9</vt:lpstr>
      <vt:lpstr>Quali veicoli/motori sono stati testati?</vt:lpstr>
      <vt:lpstr>Quali principali risultati?</vt:lpstr>
      <vt:lpstr>Quali principali risultati?</vt:lpstr>
      <vt:lpstr>Diapositiva 13</vt:lpstr>
      <vt:lpstr>Diapositiva 14</vt:lpstr>
      <vt:lpstr>Diapositiva 15</vt:lpstr>
      <vt:lpstr>Diapositiva 16</vt:lpstr>
      <vt:lpstr>Quali veicoli/motori sono stati testati?</vt:lpstr>
      <vt:lpstr>Diapositiva 18</vt:lpstr>
      <vt:lpstr>Experimental setup combustion analysis</vt:lpstr>
      <vt:lpstr>Diapositiva 20</vt:lpstr>
      <vt:lpstr>Diapositiva 21</vt:lpstr>
      <vt:lpstr>Diapositiva 22</vt:lpstr>
      <vt:lpstr>Diapositiva 23</vt:lpstr>
      <vt:lpstr>Analisi combustione: Aprilia prove a velocità costante</vt:lpstr>
      <vt:lpstr>Particolato Aprilia</vt:lpstr>
      <vt:lpstr>Particolato Aprilia</vt:lpstr>
      <vt:lpstr>Aspetti interessanti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Livia</dc:creator>
  <cp:lastModifiedBy>Sale Prova</cp:lastModifiedBy>
  <cp:revision>279</cp:revision>
  <dcterms:modified xsi:type="dcterms:W3CDTF">2012-12-07T07:20:41Z</dcterms:modified>
</cp:coreProperties>
</file>