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5" r:id="rId1"/>
  </p:sldMasterIdLst>
  <p:notesMasterIdLst>
    <p:notesMasterId r:id="rId27"/>
  </p:notesMasterIdLst>
  <p:sldIdLst>
    <p:sldId id="256" r:id="rId2"/>
    <p:sldId id="303" r:id="rId3"/>
    <p:sldId id="320" r:id="rId4"/>
    <p:sldId id="325" r:id="rId5"/>
    <p:sldId id="302" r:id="rId6"/>
    <p:sldId id="316" r:id="rId7"/>
    <p:sldId id="286" r:id="rId8"/>
    <p:sldId id="259" r:id="rId9"/>
    <p:sldId id="289" r:id="rId10"/>
    <p:sldId id="290" r:id="rId11"/>
    <p:sldId id="304" r:id="rId12"/>
    <p:sldId id="309" r:id="rId13"/>
    <p:sldId id="323" r:id="rId14"/>
    <p:sldId id="324" r:id="rId15"/>
    <p:sldId id="321" r:id="rId16"/>
    <p:sldId id="326" r:id="rId17"/>
    <p:sldId id="329" r:id="rId18"/>
    <p:sldId id="328" r:id="rId19"/>
    <p:sldId id="327" r:id="rId20"/>
    <p:sldId id="315" r:id="rId21"/>
    <p:sldId id="314" r:id="rId22"/>
    <p:sldId id="313" r:id="rId23"/>
    <p:sldId id="311" r:id="rId24"/>
    <p:sldId id="300" r:id="rId25"/>
    <p:sldId id="274" r:id="rId26"/>
  </p:sldIdLst>
  <p:sldSz cx="9144000" cy="6858000" type="screen4x3"/>
  <p:notesSz cx="6669088" cy="9928225"/>
  <p:defaultTextStyle>
    <a:defPPr>
      <a:defRPr lang="it-IT"/>
    </a:defPPr>
    <a:lvl1pPr algn="ctr" rtl="0" fontAlgn="base">
      <a:spcBef>
        <a:spcPct val="0"/>
      </a:spcBef>
      <a:spcAft>
        <a:spcPct val="0"/>
      </a:spcAft>
      <a:defRPr sz="2400" b="1" kern="1200">
        <a:solidFill>
          <a:schemeClr val="tx2"/>
        </a:solidFill>
        <a:latin typeface="Times New Roman" pitchFamily="18" charset="0"/>
        <a:ea typeface="+mn-ea"/>
        <a:cs typeface="Arial" charset="0"/>
      </a:defRPr>
    </a:lvl1pPr>
    <a:lvl2pPr marL="457200" algn="ctr" rtl="0" fontAlgn="base">
      <a:spcBef>
        <a:spcPct val="0"/>
      </a:spcBef>
      <a:spcAft>
        <a:spcPct val="0"/>
      </a:spcAft>
      <a:defRPr sz="2400" b="1" kern="1200">
        <a:solidFill>
          <a:schemeClr val="tx2"/>
        </a:solidFill>
        <a:latin typeface="Times New Roman" pitchFamily="18" charset="0"/>
        <a:ea typeface="+mn-ea"/>
        <a:cs typeface="Arial" charset="0"/>
      </a:defRPr>
    </a:lvl2pPr>
    <a:lvl3pPr marL="914400" algn="ctr" rtl="0" fontAlgn="base">
      <a:spcBef>
        <a:spcPct val="0"/>
      </a:spcBef>
      <a:spcAft>
        <a:spcPct val="0"/>
      </a:spcAft>
      <a:defRPr sz="2400" b="1" kern="1200">
        <a:solidFill>
          <a:schemeClr val="tx2"/>
        </a:solidFill>
        <a:latin typeface="Times New Roman" pitchFamily="18" charset="0"/>
        <a:ea typeface="+mn-ea"/>
        <a:cs typeface="Arial" charset="0"/>
      </a:defRPr>
    </a:lvl3pPr>
    <a:lvl4pPr marL="1371600" algn="ctr" rtl="0" fontAlgn="base">
      <a:spcBef>
        <a:spcPct val="0"/>
      </a:spcBef>
      <a:spcAft>
        <a:spcPct val="0"/>
      </a:spcAft>
      <a:defRPr sz="2400" b="1" kern="1200">
        <a:solidFill>
          <a:schemeClr val="tx2"/>
        </a:solidFill>
        <a:latin typeface="Times New Roman" pitchFamily="18" charset="0"/>
        <a:ea typeface="+mn-ea"/>
        <a:cs typeface="Arial" charset="0"/>
      </a:defRPr>
    </a:lvl4pPr>
    <a:lvl5pPr marL="1828800" algn="ctr" rtl="0" fontAlgn="base">
      <a:spcBef>
        <a:spcPct val="0"/>
      </a:spcBef>
      <a:spcAft>
        <a:spcPct val="0"/>
      </a:spcAft>
      <a:defRPr sz="2400" b="1" kern="1200">
        <a:solidFill>
          <a:schemeClr val="tx2"/>
        </a:solidFill>
        <a:latin typeface="Times New Roman" pitchFamily="18" charset="0"/>
        <a:ea typeface="+mn-ea"/>
        <a:cs typeface="Arial" charset="0"/>
      </a:defRPr>
    </a:lvl5pPr>
    <a:lvl6pPr marL="2286000" algn="l" defTabSz="914400" rtl="0" eaLnBrk="1" latinLnBrk="0" hangingPunct="1">
      <a:defRPr sz="2400" b="1" kern="1200">
        <a:solidFill>
          <a:schemeClr val="tx2"/>
        </a:solidFill>
        <a:latin typeface="Times New Roman" pitchFamily="18" charset="0"/>
        <a:ea typeface="+mn-ea"/>
        <a:cs typeface="Arial" charset="0"/>
      </a:defRPr>
    </a:lvl6pPr>
    <a:lvl7pPr marL="2743200" algn="l" defTabSz="914400" rtl="0" eaLnBrk="1" latinLnBrk="0" hangingPunct="1">
      <a:defRPr sz="2400" b="1" kern="1200">
        <a:solidFill>
          <a:schemeClr val="tx2"/>
        </a:solidFill>
        <a:latin typeface="Times New Roman" pitchFamily="18" charset="0"/>
        <a:ea typeface="+mn-ea"/>
        <a:cs typeface="Arial" charset="0"/>
      </a:defRPr>
    </a:lvl7pPr>
    <a:lvl8pPr marL="3200400" algn="l" defTabSz="914400" rtl="0" eaLnBrk="1" latinLnBrk="0" hangingPunct="1">
      <a:defRPr sz="2400" b="1" kern="1200">
        <a:solidFill>
          <a:schemeClr val="tx2"/>
        </a:solidFill>
        <a:latin typeface="Times New Roman" pitchFamily="18" charset="0"/>
        <a:ea typeface="+mn-ea"/>
        <a:cs typeface="Arial" charset="0"/>
      </a:defRPr>
    </a:lvl8pPr>
    <a:lvl9pPr marL="3657600" algn="l" defTabSz="914400" rtl="0" eaLnBrk="1" latinLnBrk="0" hangingPunct="1">
      <a:defRPr sz="2400" b="1" kern="1200">
        <a:solidFill>
          <a:schemeClr val="tx2"/>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008000"/>
    <a:srgbClr val="0000FF"/>
    <a:srgbClr val="00CC99"/>
    <a:srgbClr val="CCFFCC"/>
    <a:srgbClr val="99CC00"/>
    <a:srgbClr val="669900"/>
    <a:srgbClr val="C0C0C0"/>
    <a:srgbClr val="FFFFFF"/>
    <a:srgbClr val="09C949"/>
  </p:clrMru>
</p:presentationPr>
</file>

<file path=ppt/tableStyles.xml><?xml version="1.0" encoding="utf-8"?>
<a:tblStyleLst xmlns:a="http://schemas.openxmlformats.org/drawingml/2006/main" def="{5C22544A-7EE6-4342-B048-85BDC9FD1C3A}">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Stile con tema 1 - Color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Stile con tema 1 - Color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47" autoAdjust="0"/>
    <p:restoredTop sz="86420" autoAdjust="0"/>
  </p:normalViewPr>
  <p:slideViewPr>
    <p:cSldViewPr>
      <p:cViewPr>
        <p:scale>
          <a:sx n="90" d="100"/>
          <a:sy n="90" d="100"/>
        </p:scale>
        <p:origin x="102" y="6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1026"/>
          <p:cNvSpPr>
            <a:spLocks noGrp="1" noChangeArrowheads="1"/>
          </p:cNvSpPr>
          <p:nvPr>
            <p:ph type="hdr" sz="quarter"/>
          </p:nvPr>
        </p:nvSpPr>
        <p:spPr bwMode="auto">
          <a:xfrm>
            <a:off x="0" y="1"/>
            <a:ext cx="2889938"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a:solidFill>
                  <a:schemeClr val="tx1"/>
                </a:solidFill>
                <a:latin typeface="Verdana" pitchFamily="34" charset="0"/>
              </a:defRPr>
            </a:lvl1pPr>
          </a:lstStyle>
          <a:p>
            <a:endParaRPr lang="it-IT"/>
          </a:p>
        </p:txBody>
      </p:sp>
      <p:sp>
        <p:nvSpPr>
          <p:cNvPr id="206851" name="Rectangle 1027"/>
          <p:cNvSpPr>
            <a:spLocks noGrp="1" noChangeArrowheads="1"/>
          </p:cNvSpPr>
          <p:nvPr>
            <p:ph type="dt" idx="1"/>
          </p:nvPr>
        </p:nvSpPr>
        <p:spPr bwMode="auto">
          <a:xfrm>
            <a:off x="3779151" y="1"/>
            <a:ext cx="2889938"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Verdana" pitchFamily="34" charset="0"/>
              </a:defRPr>
            </a:lvl1pPr>
          </a:lstStyle>
          <a:p>
            <a:fld id="{6E711414-8DF7-41AA-A601-8BF7105AA8E4}" type="datetimeFigureOut">
              <a:rPr lang="it-IT"/>
              <a:pPr/>
              <a:t>06/12/2012</a:t>
            </a:fld>
            <a:endParaRPr lang="it-IT"/>
          </a:p>
        </p:txBody>
      </p:sp>
      <p:sp>
        <p:nvSpPr>
          <p:cNvPr id="206852" name="Rectangle 1028"/>
          <p:cNvSpPr>
            <a:spLocks noGrp="1" noRot="1" noChangeAspect="1" noChangeArrowheads="1" noTextEdit="1"/>
          </p:cNvSpPr>
          <p:nvPr>
            <p:ph type="sldImg" idx="2"/>
          </p:nvPr>
        </p:nvSpPr>
        <p:spPr bwMode="auto">
          <a:xfrm>
            <a:off x="854075" y="744538"/>
            <a:ext cx="4960938" cy="3722687"/>
          </a:xfrm>
          <a:prstGeom prst="rect">
            <a:avLst/>
          </a:prstGeom>
          <a:noFill/>
          <a:ln w="9525">
            <a:solidFill>
              <a:srgbClr val="000000"/>
            </a:solidFill>
            <a:miter lim="800000"/>
            <a:headEnd/>
            <a:tailEnd/>
          </a:ln>
          <a:effectLst/>
        </p:spPr>
      </p:sp>
      <p:sp>
        <p:nvSpPr>
          <p:cNvPr id="206853" name="Rectangle 1029"/>
          <p:cNvSpPr>
            <a:spLocks noGrp="1" noChangeArrowheads="1"/>
          </p:cNvSpPr>
          <p:nvPr>
            <p:ph type="body" sz="quarter" idx="3"/>
          </p:nvPr>
        </p:nvSpPr>
        <p:spPr bwMode="auto">
          <a:xfrm>
            <a:off x="889212" y="4715907"/>
            <a:ext cx="4890665" cy="446770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206854" name="Rectangle 1030"/>
          <p:cNvSpPr>
            <a:spLocks noGrp="1" noChangeArrowheads="1"/>
          </p:cNvSpPr>
          <p:nvPr>
            <p:ph type="ftr" sz="quarter" idx="4"/>
          </p:nvPr>
        </p:nvSpPr>
        <p:spPr bwMode="auto">
          <a:xfrm>
            <a:off x="0" y="9431815"/>
            <a:ext cx="2889938"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solidFill>
                  <a:schemeClr val="tx1"/>
                </a:solidFill>
                <a:latin typeface="Verdana" pitchFamily="34" charset="0"/>
              </a:defRPr>
            </a:lvl1pPr>
          </a:lstStyle>
          <a:p>
            <a:endParaRPr lang="it-IT"/>
          </a:p>
        </p:txBody>
      </p:sp>
      <p:sp>
        <p:nvSpPr>
          <p:cNvPr id="206855" name="Rectangle 1031"/>
          <p:cNvSpPr>
            <a:spLocks noGrp="1" noChangeArrowheads="1"/>
          </p:cNvSpPr>
          <p:nvPr>
            <p:ph type="sldNum" sz="quarter" idx="5"/>
          </p:nvPr>
        </p:nvSpPr>
        <p:spPr bwMode="auto">
          <a:xfrm>
            <a:off x="3779151" y="9431815"/>
            <a:ext cx="2889938"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Verdana" pitchFamily="34" charset="0"/>
              </a:defRPr>
            </a:lvl1pPr>
          </a:lstStyle>
          <a:p>
            <a:fld id="{FC16C957-E510-453F-ACC3-92B9D32EB94F}" type="slidenum">
              <a:rPr lang="it-IT"/>
              <a:pPr/>
              <a:t>‹N›</a:t>
            </a:fld>
            <a:endParaRPr lang="it-IT"/>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FC16C957-E510-453F-ACC3-92B9D32EB94F}" type="slidenum">
              <a:rPr lang="it-IT" smtClean="0"/>
              <a:pPr/>
              <a:t>1</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p:txBody>
          <a:bodyPr/>
          <a:lstStyle/>
          <a:p>
            <a:endParaRPr lang="it-IT" sz="1600">
              <a:latin typeface="Times New Roman" pitchFamily="18" charset="0"/>
              <a:cs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p:txBody>
          <a:bodyPr/>
          <a:lstStyle/>
          <a:p>
            <a:endParaRPr lang="it-IT" sz="1600">
              <a:latin typeface="Times New Roman" pitchFamily="18" charset="0"/>
              <a:cs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p:txBody>
          <a:bodyPr/>
          <a:lstStyle/>
          <a:p>
            <a:endParaRPr lang="it-IT" sz="1600">
              <a:latin typeface="Times New Roman" pitchFamily="18" charset="0"/>
              <a:cs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ln/>
        </p:spPr>
      </p:sp>
      <p:sp>
        <p:nvSpPr>
          <p:cNvPr id="221187" name="Rectangle 3"/>
          <p:cNvSpPr>
            <a:spLocks noGrp="1" noChangeArrowheads="1"/>
          </p:cNvSpPr>
          <p:nvPr>
            <p:ph type="body" idx="1"/>
          </p:nvPr>
        </p:nvSpPr>
        <p:spPr/>
        <p:txBody>
          <a:bodyPr/>
          <a:lstStyle/>
          <a:p>
            <a:pPr algn="just" eaLnBrk="0" hangingPunct="0">
              <a:spcBef>
                <a:spcPct val="0"/>
              </a:spcBef>
            </a:pPr>
            <a:r>
              <a:rPr lang="it-IT" sz="1100">
                <a:latin typeface="Times New Roman" pitchFamily="18" charset="0"/>
                <a:cs typeface="Times New Roman" pitchFamily="18" charset="0"/>
              </a:rPr>
              <a:t>La prima metodologia utilizzata, denominata standard, si basa sull’ipotesi che esista una correlazione significativa tra la popolazione residente e la circolazione di veicoli su strada. Un limite di questa metodologia, relativamente a tutte e tre le modalità di guida (urbana, extra-urbana e autostradale), è in questo caso la scarsa variabilità nel tempo delle proxy rispetto agli indicatori utilizzati nelle altre metodologie, nonostante il lungo periodo considerato. Pertanto anche a livello provinciale si riflette lo stesso andamento temporale determinato dall’inventario nazionale. D’altra parte la facile reperibilità dei dati di popolazione rende possibile avere disposizione la disaggregazione per tutti e quattro gli anni.</a:t>
            </a:r>
          </a:p>
          <a:p>
            <a:pPr algn="just" eaLnBrk="0" hangingPunct="0">
              <a:spcBef>
                <a:spcPct val="0"/>
              </a:spcBef>
            </a:pPr>
            <a:r>
              <a:rPr lang="it-IT" sz="1100">
                <a:latin typeface="Times New Roman" pitchFamily="18" charset="0"/>
                <a:cs typeface="Times New Roman" pitchFamily="18" charset="0"/>
              </a:rPr>
              <a:t>La seconda metodologia, applicata a partire dall’anno 2000, si basa sulla distribuzione provinciale della flotta veicolare. Si può ritenere vantaggioso tale metodo rispetto alla metodologia standard, poiché il dato nazionale relativo alla modalità di guida autostradale viene, in questo caso ripartito per tutte le province, non escludendo quelle che non contemplano tratti propriamente autostradali.</a:t>
            </a:r>
          </a:p>
          <a:p>
            <a:pPr algn="just" eaLnBrk="0" hangingPunct="0">
              <a:spcBef>
                <a:spcPct val="0"/>
              </a:spcBef>
            </a:pPr>
            <a:r>
              <a:rPr lang="it-IT" sz="1100">
                <a:latin typeface="Times New Roman" pitchFamily="18" charset="0"/>
                <a:cs typeface="Times New Roman" pitchFamily="18" charset="0"/>
              </a:rPr>
              <a:t>Inoltre l’indicatore utilizzato per la disaggregazione ha una maggiore capacità di descrivere la variabilità delle emissioni sia sul territorio, in quanto il rinnovo dei parchi provinciali è in genere più rapido al nord e quindi la percentuale dei veicoli a tecnologie avanzate è maggiore rispetto al sud, che nel tempo, poiché dipende dal rinnovo tecnologico del parco e dall’incremento sostanziale del numero di veicoli in circolazione.</a:t>
            </a:r>
          </a:p>
          <a:p>
            <a:pPr eaLnBrk="0" hangingPunct="0">
              <a:spcBef>
                <a:spcPct val="0"/>
              </a:spcBef>
            </a:pPr>
            <a:r>
              <a:rPr lang="it-IT" sz="1100">
                <a:latin typeface="Times New Roman" pitchFamily="18" charset="0"/>
                <a:cs typeface="Times New Roman" pitchFamily="18" charset="0"/>
              </a:rPr>
              <a:t>La terza metodologia riguarda solo le emissioni relative alle modalità di guida urbana e extraurbana  dovute ai mezzi commerciali. Questa metodologia di disaggregazione del dato nazionale, applicata per gli anni 2000 e 2005, utilizza l’indicatore economico del valore aggiunto provinciale e si basa sull’ipotesi che la distribuzione delle emissioni per queste categorie di veicoli sia legata maggiormente all’intensità dell’attività economica piuttosto che alla densità della popolazione o del parco veicolare. I risultati evidenziano naturalmente una correzione della distribuzione delle emissioni del trasporto merci su strada verso le province economicamente più importanti, in generale verso le province settentrionali.</a:t>
            </a:r>
            <a:r>
              <a:rPr lang="it-IT" sz="1100">
                <a:latin typeface="Times New Roman" pitchFamily="18" charset="0"/>
                <a:cs typeface="Arial" charset="0"/>
              </a:rPr>
              <a:t> </a:t>
            </a:r>
          </a:p>
          <a:p>
            <a:pPr algn="just" eaLnBrk="0" hangingPunct="0">
              <a:spcBef>
                <a:spcPct val="0"/>
              </a:spcBef>
            </a:pPr>
            <a:r>
              <a:rPr lang="it-IT" sz="1100">
                <a:latin typeface="Times New Roman" pitchFamily="18" charset="0"/>
                <a:cs typeface="Times New Roman" pitchFamily="18" charset="0"/>
              </a:rPr>
              <a:t>Per quanto riguarda il monossido di carbonio si notano a livello regionale dei comportamenti differenti rispetto a PM</a:t>
            </a:r>
            <a:r>
              <a:rPr lang="it-IT" sz="1100" baseline="-30000">
                <a:latin typeface="Times New Roman" pitchFamily="18" charset="0"/>
                <a:cs typeface="Times New Roman" pitchFamily="18" charset="0"/>
              </a:rPr>
              <a:t>10</a:t>
            </a:r>
            <a:r>
              <a:rPr lang="it-IT" sz="1100">
                <a:latin typeface="Times New Roman" pitchFamily="18" charset="0"/>
                <a:cs typeface="Times New Roman" pitchFamily="18" charset="0"/>
              </a:rPr>
              <a:t> e NO</a:t>
            </a:r>
            <a:r>
              <a:rPr lang="it-IT" sz="1100" baseline="-30000">
                <a:latin typeface="Times New Roman" pitchFamily="18" charset="0"/>
                <a:cs typeface="Times New Roman" pitchFamily="18" charset="0"/>
              </a:rPr>
              <a:t>x</a:t>
            </a:r>
            <a:r>
              <a:rPr lang="it-IT" sz="1100">
                <a:latin typeface="Times New Roman" pitchFamily="18" charset="0"/>
                <a:cs typeface="Times New Roman" pitchFamily="18" charset="0"/>
              </a:rPr>
              <a:t>, le emissioni ottenute con la metodologia basata sul parco veicolare risultano superiori a quelle basate anche sul valore aggiunto in regioni del nord come Lombardia e Veneto, mentre risultano inferiori in regioni come Campania e Lazio, esattamente al contrario di PM</a:t>
            </a:r>
            <a:r>
              <a:rPr lang="it-IT" sz="1100" baseline="-30000">
                <a:latin typeface="Times New Roman" pitchFamily="18" charset="0"/>
                <a:cs typeface="Times New Roman" pitchFamily="18" charset="0"/>
              </a:rPr>
              <a:t>10</a:t>
            </a:r>
            <a:r>
              <a:rPr lang="it-IT" sz="1100">
                <a:latin typeface="Times New Roman" pitchFamily="18" charset="0"/>
                <a:cs typeface="Times New Roman" pitchFamily="18" charset="0"/>
              </a:rPr>
              <a:t> e NO</a:t>
            </a:r>
            <a:r>
              <a:rPr lang="it-IT" sz="1100" baseline="-30000">
                <a:latin typeface="Times New Roman" pitchFamily="18" charset="0"/>
                <a:cs typeface="Times New Roman" pitchFamily="18" charset="0"/>
              </a:rPr>
              <a:t>x</a:t>
            </a:r>
            <a:r>
              <a:rPr lang="it-IT" sz="1100">
                <a:latin typeface="Times New Roman" pitchFamily="18" charset="0"/>
                <a:cs typeface="Times New Roman" pitchFamily="18" charset="0"/>
              </a:rPr>
              <a:t>.</a:t>
            </a:r>
          </a:p>
          <a:p>
            <a:pPr eaLnBrk="0" hangingPunct="0">
              <a:spcBef>
                <a:spcPct val="0"/>
              </a:spcBef>
            </a:pPr>
            <a:r>
              <a:rPr lang="it-IT" sz="1100">
                <a:latin typeface="Times New Roman" pitchFamily="18" charset="0"/>
                <a:cs typeface="Times New Roman" pitchFamily="18" charset="0"/>
              </a:rPr>
              <a:t>Ciò è dovuto ad un insieme di cause. Innanzitutto per il CO le emissioni disaggregate considerando il valore aggiunto variano meno rispetto a quelle ottenute unicamente in base alla popolazione. Vale a dire aumentano in maniera meno accentuata nelle province “ricche” e diminuiscono meno marcatamente nelle province “povere”. Questo perché le emissioni di CO (come anche quelle di COVNM) sono meno legate alle emissioni dai veicoli merci cui  è applicato il metodo del valore aggiunto. Inoltre, si può notare come, specialmente in regioni del centro-sud (Campania, Lazio, Puglia, Sicilia), la stima delle emissioni di CO e COVNM realizzata con la metodologia standard risulti superiore a quella basata sul parco veicolare (contrariamente a quanto avviene per NO</a:t>
            </a:r>
            <a:r>
              <a:rPr lang="it-IT" sz="1100" baseline="-30000">
                <a:latin typeface="Times New Roman" pitchFamily="18" charset="0"/>
                <a:cs typeface="Times New Roman" pitchFamily="18" charset="0"/>
              </a:rPr>
              <a:t>x</a:t>
            </a:r>
            <a:r>
              <a:rPr lang="it-IT" sz="1100">
                <a:latin typeface="Times New Roman" pitchFamily="18" charset="0"/>
                <a:cs typeface="Times New Roman" pitchFamily="18" charset="0"/>
              </a:rPr>
              <a:t> e PM</a:t>
            </a:r>
            <a:r>
              <a:rPr lang="it-IT" sz="1100" baseline="-30000">
                <a:latin typeface="Times New Roman" pitchFamily="18" charset="0"/>
                <a:cs typeface="Times New Roman" pitchFamily="18" charset="0"/>
              </a:rPr>
              <a:t>10</a:t>
            </a:r>
            <a:r>
              <a:rPr lang="it-IT" sz="1100">
                <a:latin typeface="Times New Roman" pitchFamily="18" charset="0"/>
                <a:cs typeface="Times New Roman" pitchFamily="18" charset="0"/>
              </a:rPr>
              <a:t>), andando ad analizzare nel dettaglio ciò si verifica per quanto riguarda il ciclo di guida urbano che per questi inquinanti ha un peso molto importante, soprattutto per automobili, ciclomotori e motocicli.</a:t>
            </a:r>
            <a:r>
              <a:rPr lang="it-IT" sz="1100">
                <a:latin typeface="Times New Roman" pitchFamily="18" charset="0"/>
                <a:cs typeface="Arial" charset="0"/>
              </a:rPr>
              <a:t> </a:t>
            </a:r>
          </a:p>
          <a:p>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ChangeArrowheads="1" noTextEdit="1"/>
          </p:cNvSpPr>
          <p:nvPr>
            <p:ph type="sldImg"/>
          </p:nvPr>
        </p:nvSpPr>
        <p:spPr bwMode="auto">
          <a:xfrm>
            <a:off x="854075" y="744538"/>
            <a:ext cx="4960938" cy="3722687"/>
          </a:xfrm>
          <a:prstGeom prst="rect">
            <a:avLst/>
          </a:prstGeom>
          <a:solidFill>
            <a:srgbClr val="FFFFFF"/>
          </a:solidFill>
          <a:ln>
            <a:solidFill>
              <a:srgbClr val="000000"/>
            </a:solidFill>
            <a:miter lim="800000"/>
            <a:headEnd/>
            <a:tailEnd/>
          </a:ln>
        </p:spPr>
      </p:sp>
      <p:sp>
        <p:nvSpPr>
          <p:cNvPr id="210947" name="Rectangle 3"/>
          <p:cNvSpPr>
            <a:spLocks noGrp="1" noChangeArrowheads="1"/>
          </p:cNvSpPr>
          <p:nvPr>
            <p:ph type="body" idx="1"/>
          </p:nvPr>
        </p:nvSpPr>
        <p:spPr bwMode="auto">
          <a:xfrm>
            <a:off x="889212" y="4715907"/>
            <a:ext cx="4890665" cy="4467701"/>
          </a:xfrm>
          <a:prstGeom prst="rect">
            <a:avLst/>
          </a:prstGeom>
          <a:solidFill>
            <a:srgbClr val="FFFFFF"/>
          </a:solidFill>
          <a:ln>
            <a:solidFill>
              <a:srgbClr val="000000"/>
            </a:solidFill>
            <a:miter lim="800000"/>
            <a:headEnd/>
            <a:tailEnd/>
          </a:ln>
        </p:spPr>
        <p:txBody>
          <a:bodyPr/>
          <a:lstStyle/>
          <a:p>
            <a:r>
              <a:rPr lang="it-IT" sz="1600">
                <a:latin typeface="Times New Roman" pitchFamily="18" charset="0"/>
                <a:cs typeface="Times New Roman" pitchFamily="18" charset="0"/>
              </a:rPr>
              <a:t>Nell’ambito della Convenzione sull’inquinamento atmosferico transfrontaliero a lunga distanza (Long Range Transboundary Air Pollution – CLRTAP) dell’UNECE (United Nations Economic Commission for Europe), ogni 5 anni viene richiesta, ai Paesi membri, la presentazione dell’inventario delle emissioni degli inquinanti transfrontalieri a lungo raggio, disaggregate su grigliato EMEP 50 km x 50 km. Tale compito è affidato per l’Italia all’ISPRA. A tal fine l’inventario nazionale delle emissioni (inclusi i gas serra) è stato disaggregato a livello provinciale per gli anni 1990, 1995, 2000 e 2005.</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ChangeArrowheads="1" noTextEdit="1"/>
          </p:cNvSpPr>
          <p:nvPr>
            <p:ph type="sldImg"/>
          </p:nvPr>
        </p:nvSpPr>
        <p:spPr bwMode="auto">
          <a:xfrm>
            <a:off x="854075" y="744538"/>
            <a:ext cx="4960938" cy="3722687"/>
          </a:xfrm>
          <a:prstGeom prst="rect">
            <a:avLst/>
          </a:prstGeom>
          <a:solidFill>
            <a:srgbClr val="FFFFFF"/>
          </a:solidFill>
          <a:ln>
            <a:solidFill>
              <a:srgbClr val="000000"/>
            </a:solidFill>
            <a:miter lim="800000"/>
            <a:headEnd/>
            <a:tailEnd/>
          </a:ln>
        </p:spPr>
      </p:sp>
      <p:sp>
        <p:nvSpPr>
          <p:cNvPr id="210947" name="Rectangle 3"/>
          <p:cNvSpPr>
            <a:spLocks noGrp="1" noChangeArrowheads="1"/>
          </p:cNvSpPr>
          <p:nvPr>
            <p:ph type="body" idx="1"/>
          </p:nvPr>
        </p:nvSpPr>
        <p:spPr bwMode="auto">
          <a:xfrm>
            <a:off x="889212" y="4715907"/>
            <a:ext cx="4890665" cy="4467701"/>
          </a:xfrm>
          <a:prstGeom prst="rect">
            <a:avLst/>
          </a:prstGeom>
          <a:solidFill>
            <a:srgbClr val="FFFFFF"/>
          </a:solidFill>
          <a:ln>
            <a:solidFill>
              <a:srgbClr val="000000"/>
            </a:solidFill>
            <a:miter lim="800000"/>
            <a:headEnd/>
            <a:tailEnd/>
          </a:ln>
        </p:spPr>
        <p:txBody>
          <a:bodyPr/>
          <a:lstStyle/>
          <a:p>
            <a:r>
              <a:rPr lang="it-IT" sz="1600">
                <a:latin typeface="Times New Roman" pitchFamily="18" charset="0"/>
                <a:cs typeface="Times New Roman" pitchFamily="18" charset="0"/>
              </a:rPr>
              <a:t>Nell’ambito della Convenzione sull’inquinamento atmosferico transfrontaliero a lunga distanza (Long Range Transboundary Air Pollution – CLRTAP) dell’UNECE (United Nations Economic Commission for Europe), ogni 5 anni viene richiesta, ai Paesi membri, la presentazione dell’inventario delle emissioni degli inquinanti transfrontalieri a lungo raggio, disaggregate su grigliato EMEP 50 km x 50 km. Tale compito è affidato per l’Italia all’ISPRA. A tal fine l’inventario nazionale delle emissioni (inclusi i gas serra) è stato disaggregato a livello provinciale per gli anni 1990, 1995, 2000 e 2005.</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p:txBody>
          <a:bodyPr/>
          <a:lstStyle/>
          <a:p>
            <a:endParaRPr lang="it-IT" sz="1600">
              <a:latin typeface="Times New Roman" pitchFamily="18" charset="0"/>
              <a:cs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p:txBody>
          <a:bodyPr/>
          <a:lstStyle/>
          <a:p>
            <a:endParaRPr lang="it-IT" sz="1600">
              <a:latin typeface="Times New Roman" pitchFamily="18" charset="0"/>
              <a:cs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ChangeArrowheads="1" noTextEdit="1"/>
          </p:cNvSpPr>
          <p:nvPr>
            <p:ph type="sldImg"/>
          </p:nvPr>
        </p:nvSpPr>
        <p:spPr>
          <a:ln/>
        </p:spPr>
      </p:sp>
      <p:sp>
        <p:nvSpPr>
          <p:cNvPr id="211971" name="Rectangle 3"/>
          <p:cNvSpPr>
            <a:spLocks noGrp="1" noChangeArrowheads="1"/>
          </p:cNvSpPr>
          <p:nvPr>
            <p:ph type="body" idx="1"/>
          </p:nvPr>
        </p:nvSpPr>
        <p:spPr/>
        <p:txBody>
          <a:bodyPr/>
          <a:lstStyle/>
          <a:p>
            <a:pPr>
              <a:spcBef>
                <a:spcPct val="0"/>
              </a:spcBef>
            </a:pPr>
            <a:r>
              <a:rPr lang="it-IT" sz="1400">
                <a:latin typeface="Times New Roman" pitchFamily="18" charset="0"/>
                <a:cs typeface="Times New Roman" pitchFamily="18" charset="0"/>
              </a:rPr>
              <a:t>La prima metodologia utilizzata, denominata standard, è quella suggerita nell’EMEP/CORINAIR Emission Inventory Guidebook, e si basa sull’ipotesi che esista una correlazione significativa tra la popolazione residente e la circolazione di veicoli su strada. Questa metodologia prevede che le emissioni urbane (vale a dire quelle prodotte su strade urbane) vengano disaggregate a livello provinciale, utilizzando come variabile proxy per ciascuna provincia, la popolazione residente nei comuni con più di 20.000 abitanti (fonte ISTAT), mentre le emissioni extraurbane vengono disaggregate a livello provinciale, utilizzando come variabile proxy per ciascuna provincia la popolazione residente nei comuni con meno di 20.000 abitanti (fonte ISTAT). Le emissioni relative alla modalità di guida autostradale vengono disaggregate per ogni provincia, utilizzando come variabile proxy la lunghezza dei tratti autostradali, moltiplicati per il numero delle relative corsie, nell’ambito della provincia stessa (fonte AISCAT).</a:t>
            </a:r>
            <a:r>
              <a:rPr lang="it-IT" sz="1400">
                <a:latin typeface="Times New Roman" pitchFamily="18" charset="0"/>
              </a:rPr>
              <a:t> </a:t>
            </a:r>
          </a:p>
          <a:p>
            <a:pPr algn="just">
              <a:spcBef>
                <a:spcPct val="0"/>
              </a:spcBef>
            </a:pPr>
            <a:r>
              <a:rPr lang="it-IT" sz="1400">
                <a:latin typeface="Times New Roman" pitchFamily="18" charset="0"/>
                <a:cs typeface="Times New Roman" pitchFamily="18" charset="0"/>
              </a:rPr>
              <a:t>Tuttavia la fonte informativa utilizzata relativamente ai dati autostradali (AISCAT) fornisce i dati solamente per queste ultime, escludendo quindi tutte quelle nelle quali la velocità di percorrenza è tale da poterne consentire la classificazione in questa modalità di guida.</a:t>
            </a:r>
          </a:p>
          <a:p>
            <a:pPr eaLnBrk="0" hangingPunct="0">
              <a:spcBef>
                <a:spcPct val="0"/>
              </a:spcBef>
            </a:pPr>
            <a:r>
              <a:rPr lang="it-IT" sz="1400">
                <a:latin typeface="Times New Roman" pitchFamily="18" charset="0"/>
                <a:cs typeface="Times New Roman" pitchFamily="18" charset="0"/>
              </a:rPr>
              <a:t>Un ulteriore limite di questa metodologia, relativamente a tutte e tre le modalità di guida, è in questo caso la scarsa variabilità nel tempo delle proxy rispetto agli indicatori utilizzati nelle altre metodologie, nonostante il lungo periodo considerato. Pertanto anche a livello provinciale si riflette lo stesso andamento temporale determinato dall’inventario nazionale.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ChangeArrowheads="1" noTextEdit="1"/>
          </p:cNvSpPr>
          <p:nvPr>
            <p:ph type="sldImg"/>
          </p:nvPr>
        </p:nvSpPr>
        <p:spPr>
          <a:ln/>
        </p:spPr>
      </p:sp>
      <p:sp>
        <p:nvSpPr>
          <p:cNvPr id="212995" name="Rectangle 3"/>
          <p:cNvSpPr>
            <a:spLocks noGrp="1" noChangeArrowheads="1"/>
          </p:cNvSpPr>
          <p:nvPr>
            <p:ph type="body" idx="1"/>
          </p:nvPr>
        </p:nvSpPr>
        <p:spPr/>
        <p:txBody>
          <a:bodyPr/>
          <a:lstStyle/>
          <a:p>
            <a:pPr algn="just">
              <a:spcBef>
                <a:spcPct val="0"/>
              </a:spcBef>
            </a:pPr>
            <a:r>
              <a:rPr lang="it-IT">
                <a:latin typeface="Times New Roman" pitchFamily="18" charset="0"/>
                <a:cs typeface="Times New Roman" pitchFamily="18" charset="0"/>
              </a:rPr>
              <a:t>La seconda metodologia, implementata all’interno dell’ISPRA e,  applicata a partire dall’anno 2000, si basa sulla distribuzione provinciale della flotta veicolare.</a:t>
            </a:r>
          </a:p>
          <a:p>
            <a:pPr eaLnBrk="0" hangingPunct="0">
              <a:spcBef>
                <a:spcPct val="0"/>
              </a:spcBef>
            </a:pPr>
            <a:r>
              <a:rPr lang="it-IT">
                <a:latin typeface="Times New Roman" pitchFamily="18" charset="0"/>
                <a:cs typeface="Times New Roman" pitchFamily="18" charset="0"/>
              </a:rPr>
              <a:t>I dati di base utilizzati per questa metodologia sono costituiti dal parco veicolare fornito dall’ACI (Automobile Club d’Italia) (Pubblicazione “autoritratto 2000” e “autoritratto 2005”), aggiornato annualmente sulla base delle risultanze dello stato giuridico dei veicoli (immatricolazione o radiazione) tratte dal Pubblico Registro Automobilistico (PRA).</a:t>
            </a:r>
            <a:r>
              <a:rPr lang="it-IT" sz="900">
                <a:latin typeface="Times New Roman" pitchFamily="18" charset="0"/>
              </a:rPr>
              <a:t> </a:t>
            </a:r>
          </a:p>
          <a:p>
            <a:pPr>
              <a:spcBef>
                <a:spcPct val="0"/>
              </a:spcBef>
            </a:pPr>
            <a:r>
              <a:rPr lang="it-IT">
                <a:latin typeface="Times New Roman" pitchFamily="18" charset="0"/>
                <a:cs typeface="Times New Roman" pitchFamily="18" charset="0"/>
              </a:rPr>
              <a:t>Per le due categorie di seguito riportate è stata necessaria un’ulteriore elaborazione per poter classificare i dati provinciali secondo la suddivisione adottata in COPERT IV:</a:t>
            </a:r>
          </a:p>
          <a:p>
            <a:pPr>
              <a:spcBef>
                <a:spcPct val="0"/>
              </a:spcBef>
            </a:pPr>
            <a:r>
              <a:rPr lang="it-IT">
                <a:latin typeface="Times New Roman" pitchFamily="18" charset="0"/>
                <a:cs typeface="Times New Roman" pitchFamily="18" charset="0"/>
              </a:rPr>
              <a:t>Autobus</a:t>
            </a:r>
          </a:p>
          <a:p>
            <a:pPr>
              <a:spcBef>
                <a:spcPct val="0"/>
              </a:spcBef>
            </a:pPr>
            <a:r>
              <a:rPr lang="it-IT">
                <a:latin typeface="Times New Roman" pitchFamily="18" charset="0"/>
                <a:cs typeface="Times New Roman" pitchFamily="18" charset="0"/>
              </a:rPr>
              <a:t>Commerciali pesanti: La suddivisione in categorie veicolari è in base alla massa a pieno carico definita anche come Peso Totale a Terra (P.T.T.) che è la massa massima del veicolo riportata sulla carta di circolazione.</a:t>
            </a:r>
          </a:p>
          <a:p>
            <a:pPr>
              <a:spcBef>
                <a:spcPct val="0"/>
              </a:spcBef>
            </a:pPr>
            <a:r>
              <a:rPr lang="it-IT">
                <a:latin typeface="Times New Roman" pitchFamily="18" charset="0"/>
                <a:cs typeface="Times New Roman" pitchFamily="18" charset="0"/>
              </a:rPr>
              <a:t>In questo caso per riuscire a costruire la flotta provinciale, per gli anni 2000 e 2005, per ciascuna classe COPERT, è stata utilizzata la distribuzione del parco provinciale fornito da ACI per il 2006, il primo anno per cui è stata adottata la nuova classificazione in accordo con COPERT. </a:t>
            </a:r>
          </a:p>
          <a:p>
            <a:pPr algn="just">
              <a:spcBef>
                <a:spcPct val="0"/>
              </a:spcBef>
            </a:pPr>
            <a:r>
              <a:rPr lang="it-IT">
                <a:latin typeface="Times New Roman" pitchFamily="18" charset="0"/>
                <a:cs typeface="Times New Roman" pitchFamily="18" charset="0"/>
              </a:rPr>
              <a:t>Una volta ottenuto il parco veicolare per ciascuna provincia e per ciascuna categoria di COPERT, questa informazione viene utilizzata per ripartire, per il contributo urbano, extraurbano e autostradale, il valore nazionale dell’emissione di un certo inquinante, a livello provinciale, per ciascuna categoria COPERT, pesandolo con la numerosità della flotta provinciale rispetto al corrispondente valore nazionale.</a:t>
            </a:r>
          </a:p>
          <a:p>
            <a:pPr algn="just">
              <a:spcBef>
                <a:spcPct val="0"/>
              </a:spcBef>
            </a:pPr>
            <a:r>
              <a:rPr lang="it-IT">
                <a:latin typeface="Times New Roman" pitchFamily="18" charset="0"/>
                <a:cs typeface="Times New Roman" pitchFamily="18" charset="0"/>
              </a:rPr>
              <a:t>Per le emissioni riferite alla modalità di guida k, il contributo per provincia j e per categoria COPERT i è:</a:t>
            </a:r>
          </a:p>
          <a:p>
            <a:pPr algn="ctr">
              <a:spcBef>
                <a:spcPct val="0"/>
              </a:spcBef>
            </a:pPr>
            <a:r>
              <a:rPr lang="it-IT">
                <a:latin typeface="Times New Roman" pitchFamily="18" charset="0"/>
                <a:cs typeface="Times New Roman" pitchFamily="18" charset="0"/>
              </a:rPr>
              <a:t>E</a:t>
            </a:r>
            <a:r>
              <a:rPr lang="it-IT" baseline="-30000">
                <a:latin typeface="Times New Roman" pitchFamily="18" charset="0"/>
                <a:cs typeface="Times New Roman" pitchFamily="18" charset="0"/>
              </a:rPr>
              <a:t> i,j,k</a:t>
            </a:r>
            <a:r>
              <a:rPr lang="it-IT">
                <a:latin typeface="Times New Roman" pitchFamily="18" charset="0"/>
                <a:cs typeface="Times New Roman" pitchFamily="18" charset="0"/>
              </a:rPr>
              <a:t> = E</a:t>
            </a:r>
            <a:r>
              <a:rPr lang="it-IT" baseline="-30000">
                <a:latin typeface="Times New Roman" pitchFamily="18" charset="0"/>
                <a:cs typeface="Times New Roman" pitchFamily="18" charset="0"/>
              </a:rPr>
              <a:t> i,k</a:t>
            </a:r>
            <a:r>
              <a:rPr lang="it-IT">
                <a:latin typeface="Times New Roman" pitchFamily="18" charset="0"/>
                <a:cs typeface="Times New Roman" pitchFamily="18" charset="0"/>
              </a:rPr>
              <a:t> · F</a:t>
            </a:r>
            <a:r>
              <a:rPr lang="it-IT" baseline="-30000">
                <a:latin typeface="Times New Roman" pitchFamily="18" charset="0"/>
                <a:cs typeface="Times New Roman" pitchFamily="18" charset="0"/>
              </a:rPr>
              <a:t>i,j</a:t>
            </a:r>
            <a:r>
              <a:rPr lang="it-IT">
                <a:latin typeface="Times New Roman" pitchFamily="18" charset="0"/>
                <a:cs typeface="Times New Roman" pitchFamily="18" charset="0"/>
              </a:rPr>
              <a:t> / F</a:t>
            </a:r>
            <a:r>
              <a:rPr lang="it-IT" baseline="-30000">
                <a:latin typeface="Times New Roman" pitchFamily="18" charset="0"/>
                <a:cs typeface="Times New Roman" pitchFamily="18" charset="0"/>
              </a:rPr>
              <a:t>i</a:t>
            </a:r>
            <a:endParaRPr lang="it-IT" sz="2400">
              <a:latin typeface="Times New Roman" pitchFamily="18" charset="0"/>
            </a:endParaRPr>
          </a:p>
          <a:p>
            <a:pPr algn="just">
              <a:spcBef>
                <a:spcPct val="0"/>
              </a:spcBef>
            </a:pPr>
            <a:r>
              <a:rPr lang="it-IT">
                <a:latin typeface="Times New Roman" pitchFamily="18" charset="0"/>
                <a:cs typeface="Times New Roman" pitchFamily="18" charset="0"/>
              </a:rPr>
              <a:t>Un limite di questa seconda metodologia risiede nel fatto che la distribuzione non varia tra le tre modalità di guida.</a:t>
            </a:r>
          </a:p>
          <a:p>
            <a:pPr algn="just" eaLnBrk="0" hangingPunct="0">
              <a:spcBef>
                <a:spcPct val="0"/>
              </a:spcBef>
            </a:pPr>
            <a:r>
              <a:rPr lang="it-IT">
                <a:latin typeface="Times New Roman" pitchFamily="18" charset="0"/>
                <a:cs typeface="Times New Roman" pitchFamily="18" charset="0"/>
              </a:rPr>
              <a:t>Si può ritenere vantaggioso tale metodo rispetto alla metodologia standard, poiché il dato nazionale relativo alla modalità di guida autostradale viene, in questo caso ripartito per tutte le province, non escludendo quelle che non contemplano tratti propriamente autostradali.</a:t>
            </a:r>
          </a:p>
          <a:p>
            <a:pPr eaLnBrk="0" hangingPunct="0">
              <a:spcBef>
                <a:spcPct val="0"/>
              </a:spcBef>
            </a:pPr>
            <a:r>
              <a:rPr lang="it-IT">
                <a:latin typeface="Times New Roman" pitchFamily="18" charset="0"/>
                <a:cs typeface="Times New Roman" pitchFamily="18" charset="0"/>
              </a:rPr>
              <a:t>Inoltre l’indicatore utilizzato per la disaggregazione ha una maggiore capacità di descrivere la variabilità delle emissioni sia sul territorio, in quanto il rinnovo dei parchi provinciali è differente nelle diverse zone italiane (in genere la percentuale dei veicoli a tecnologie avanzate è maggiore al nord rispetto al sud), che nel tempo, poiché dipende dal rinnovo tecnologico del parco e dall’incremento sostanziale del numero di veicoli in circolazione.</a:t>
            </a:r>
          </a:p>
          <a:p>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p:txBody>
          <a:bodyPr/>
          <a:lstStyle/>
          <a:p>
            <a:pPr algn="just">
              <a:spcBef>
                <a:spcPct val="0"/>
              </a:spcBef>
            </a:pPr>
            <a:r>
              <a:rPr lang="it-IT">
                <a:latin typeface="Times New Roman" pitchFamily="18" charset="0"/>
                <a:cs typeface="Times New Roman" pitchFamily="18" charset="0"/>
              </a:rPr>
              <a:t>La differenza tra il valore finale dei beni e servizi prodotti e il valore dei beni e servizi acquistati per essere impiegati nel processo produttivo è il valore aggiunto. </a:t>
            </a:r>
          </a:p>
          <a:p>
            <a:pPr algn="just">
              <a:spcBef>
                <a:spcPct val="0"/>
              </a:spcBef>
            </a:pPr>
            <a:endParaRPr lang="it-IT">
              <a:latin typeface="Times New Roman" pitchFamily="18" charset="0"/>
              <a:cs typeface="Times New Roman" pitchFamily="18" charset="0"/>
            </a:endParaRPr>
          </a:p>
          <a:p>
            <a:pPr algn="just">
              <a:spcBef>
                <a:spcPct val="0"/>
              </a:spcBef>
            </a:pPr>
            <a:r>
              <a:rPr lang="it-IT">
                <a:latin typeface="Times New Roman" pitchFamily="18" charset="0"/>
                <a:cs typeface="Times New Roman" pitchFamily="18" charset="0"/>
              </a:rPr>
              <a:t>La terza metodologia riguarda solo le emissioni relative alle modalità di guida urbana e extraurbana  dovute ai mezzi commerciali, cioè le categorie COPERT “Light Duty Vehicles” e “Heavy Duty Trucks”, corrispondenti ai settori  SNAP 0702 e 0703. Questa metodologia di disaggregazione [35] del dato nazionale, applicata per gli anni 2000 e 2005, utilizza l’indicatore economico del valore aggiunto provinciale e si basa sull’ipotesi che la distribuzione delle emissioni per queste categorie di veicoli sia legata maggiormente all’intensità dell’attività economica piuttosto che alla densità della popolazione o del parco veicolare. I dati di base per questa disaggregazione sono stati pubblicati sul sito dell’Istituto Tagliacarte (consultazione settembre 2004)) per l’anno 2000 e dall’Istat  per il 2005 [31].</a:t>
            </a:r>
          </a:p>
          <a:p>
            <a:pPr algn="just" eaLnBrk="0" hangingPunct="0">
              <a:spcBef>
                <a:spcPct val="0"/>
              </a:spcBef>
            </a:pPr>
            <a:r>
              <a:rPr lang="it-IT">
                <a:latin typeface="Times New Roman" pitchFamily="18" charset="0"/>
                <a:cs typeface="Times New Roman" pitchFamily="18" charset="0"/>
              </a:rPr>
              <a:t>I risultati evidenziano naturalmente una correzione della distribuzione delle emissioni del trasporto merci su strada verso le province economicamente più importanti, in generale verso le province settentrionali.</a:t>
            </a:r>
          </a:p>
          <a:p>
            <a:pPr algn="just" eaLnBrk="0" hangingPunct="0">
              <a:spcBef>
                <a:spcPct val="0"/>
              </a:spcBef>
            </a:pPr>
            <a:r>
              <a:rPr lang="it-IT">
                <a:latin typeface="Times New Roman" pitchFamily="18" charset="0"/>
                <a:cs typeface="Times New Roman" pitchFamily="18" charset="0"/>
              </a:rPr>
              <a:t>Secondo questa metodologia, per ciascuna categoria COPERT relativa a Light Duty Vehicles e a Heavy Duty Vehicles, la stima top-down della componente urbana delle emissioni per ogni provincia j delle emissioni è data da:</a:t>
            </a:r>
          </a:p>
          <a:p>
            <a:pPr algn="ctr" eaLnBrk="0" hangingPunct="0">
              <a:spcBef>
                <a:spcPct val="0"/>
              </a:spcBef>
            </a:pPr>
            <a:r>
              <a:rPr lang="it-IT">
                <a:latin typeface="Times New Roman" pitchFamily="18" charset="0"/>
                <a:cs typeface="Times New Roman" pitchFamily="18" charset="0"/>
              </a:rPr>
              <a:t>E</a:t>
            </a:r>
            <a:r>
              <a:rPr lang="it-IT" baseline="-30000">
                <a:latin typeface="Times New Roman" pitchFamily="18" charset="0"/>
                <a:cs typeface="Times New Roman" pitchFamily="18" charset="0"/>
              </a:rPr>
              <a:t>j</a:t>
            </a:r>
            <a:r>
              <a:rPr lang="it-IT" baseline="30000">
                <a:latin typeface="Times New Roman" pitchFamily="18" charset="0"/>
                <a:cs typeface="Times New Roman" pitchFamily="18" charset="0"/>
              </a:rPr>
              <a:t>U</a:t>
            </a:r>
            <a:r>
              <a:rPr lang="it-IT" baseline="-30000">
                <a:latin typeface="Times New Roman" pitchFamily="18" charset="0"/>
                <a:cs typeface="Times New Roman" pitchFamily="18" charset="0"/>
              </a:rPr>
              <a:t> </a:t>
            </a:r>
            <a:r>
              <a:rPr lang="it-IT">
                <a:latin typeface="Times New Roman" pitchFamily="18" charset="0"/>
                <a:cs typeface="Times New Roman" pitchFamily="18" charset="0"/>
              </a:rPr>
              <a:t>= E · V</a:t>
            </a:r>
            <a:r>
              <a:rPr lang="it-IT" baseline="-30000">
                <a:latin typeface="Times New Roman" pitchFamily="18" charset="0"/>
                <a:cs typeface="Times New Roman" pitchFamily="18" charset="0"/>
              </a:rPr>
              <a:t>j</a:t>
            </a:r>
            <a:r>
              <a:rPr lang="it-IT" baseline="30000">
                <a:latin typeface="Times New Roman" pitchFamily="18" charset="0"/>
                <a:cs typeface="Times New Roman" pitchFamily="18" charset="0"/>
              </a:rPr>
              <a:t>U</a:t>
            </a:r>
            <a:r>
              <a:rPr lang="it-IT" sz="900">
                <a:latin typeface="Times New Roman" pitchFamily="18" charset="0"/>
              </a:rPr>
              <a:t> </a:t>
            </a:r>
            <a:endParaRPr lang="it-IT" sz="2400">
              <a:latin typeface="Times New Roman" pitchFamily="18" charset="0"/>
            </a:endParaRPr>
          </a:p>
          <a:p>
            <a:r>
              <a:rPr lang="it-IT">
                <a:cs typeface="Times New Roman" pitchFamily="18" charset="0"/>
              </a:rPr>
              <a:t>dove:</a:t>
            </a:r>
          </a:p>
          <a:p>
            <a:pPr algn="ctr"/>
            <a:r>
              <a:rPr lang="fr-FR">
                <a:cs typeface="Times New Roman" pitchFamily="18" charset="0"/>
              </a:rPr>
              <a:t>V</a:t>
            </a:r>
            <a:r>
              <a:rPr lang="fr-FR" baseline="-30000">
                <a:cs typeface="Times New Roman" pitchFamily="18" charset="0"/>
              </a:rPr>
              <a:t>j</a:t>
            </a:r>
            <a:r>
              <a:rPr lang="fr-FR" baseline="30000">
                <a:cs typeface="Times New Roman" pitchFamily="18" charset="0"/>
              </a:rPr>
              <a:t>U</a:t>
            </a:r>
            <a:r>
              <a:rPr lang="fr-FR">
                <a:cs typeface="Times New Roman" pitchFamily="18" charset="0"/>
              </a:rPr>
              <a:t> = (V</a:t>
            </a:r>
            <a:r>
              <a:rPr lang="fr-FR" baseline="-30000">
                <a:cs typeface="Times New Roman" pitchFamily="18" charset="0"/>
              </a:rPr>
              <a:t>j</a:t>
            </a:r>
            <a:r>
              <a:rPr lang="fr-FR">
                <a:cs typeface="Times New Roman" pitchFamily="18" charset="0"/>
              </a:rPr>
              <a:t>/V</a:t>
            </a:r>
            <a:r>
              <a:rPr lang="fr-FR" baseline="30000">
                <a:cs typeface="Times New Roman" pitchFamily="18" charset="0"/>
              </a:rPr>
              <a:t>U</a:t>
            </a:r>
            <a:r>
              <a:rPr lang="fr-FR">
                <a:cs typeface="Times New Roman" pitchFamily="18" charset="0"/>
              </a:rPr>
              <a:t>) · (P</a:t>
            </a:r>
            <a:r>
              <a:rPr lang="fr-FR" baseline="30000">
                <a:cs typeface="Times New Roman" pitchFamily="18" charset="0"/>
              </a:rPr>
              <a:t>U</a:t>
            </a:r>
            <a:r>
              <a:rPr lang="fr-FR" baseline="-30000">
                <a:cs typeface="Times New Roman" pitchFamily="18" charset="0"/>
              </a:rPr>
              <a:t>j</a:t>
            </a:r>
            <a:r>
              <a:rPr lang="fr-FR">
                <a:cs typeface="Times New Roman" pitchFamily="18" charset="0"/>
              </a:rPr>
              <a:t> / P</a:t>
            </a:r>
            <a:r>
              <a:rPr lang="fr-FR" baseline="-30000">
                <a:cs typeface="Times New Roman" pitchFamily="18" charset="0"/>
              </a:rPr>
              <a:t>j</a:t>
            </a:r>
            <a:r>
              <a:rPr lang="fr-FR">
                <a:cs typeface="Times New Roman" pitchFamily="18" charset="0"/>
              </a:rPr>
              <a:t>) = (V</a:t>
            </a:r>
            <a:r>
              <a:rPr lang="fr-FR" baseline="-30000">
                <a:cs typeface="Times New Roman" pitchFamily="18" charset="0"/>
              </a:rPr>
              <a:t>j</a:t>
            </a:r>
            <a:r>
              <a:rPr lang="fr-FR">
                <a:cs typeface="Times New Roman" pitchFamily="18" charset="0"/>
              </a:rPr>
              <a:t> / P</a:t>
            </a:r>
            <a:r>
              <a:rPr lang="fr-FR" baseline="-30000">
                <a:cs typeface="Times New Roman" pitchFamily="18" charset="0"/>
              </a:rPr>
              <a:t>j</a:t>
            </a:r>
            <a:r>
              <a:rPr lang="fr-FR">
                <a:cs typeface="Times New Roman" pitchFamily="18" charset="0"/>
              </a:rPr>
              <a:t>) / ( V</a:t>
            </a:r>
            <a:r>
              <a:rPr lang="fr-FR" baseline="30000">
                <a:cs typeface="Times New Roman" pitchFamily="18" charset="0"/>
              </a:rPr>
              <a:t>U</a:t>
            </a:r>
            <a:r>
              <a:rPr lang="fr-FR">
                <a:cs typeface="Times New Roman" pitchFamily="18" charset="0"/>
              </a:rPr>
              <a:t> /P</a:t>
            </a:r>
            <a:r>
              <a:rPr lang="fr-FR" baseline="30000">
                <a:cs typeface="Times New Roman" pitchFamily="18" charset="0"/>
              </a:rPr>
              <a:t>U</a:t>
            </a:r>
            <a:r>
              <a:rPr lang="fr-FR" baseline="-30000">
                <a:cs typeface="Times New Roman" pitchFamily="18" charset="0"/>
              </a:rPr>
              <a:t>j</a:t>
            </a:r>
            <a:r>
              <a:rPr lang="fr-FR">
                <a:cs typeface="Times New Roman" pitchFamily="18" charset="0"/>
              </a:rPr>
              <a:t>)</a:t>
            </a:r>
            <a:endParaRPr lang="it-IT">
              <a:cs typeface="Times New Roman" pitchFamily="18" charset="0"/>
            </a:endParaRPr>
          </a:p>
          <a:p>
            <a:r>
              <a:rPr lang="it-IT">
                <a:cs typeface="Times New Roman" pitchFamily="18" charset="0"/>
              </a:rPr>
              <a:t>Quest’ultima, in pratica é il rapporto tra il valore aggiunto procapite dell’intera provincia j (V</a:t>
            </a:r>
            <a:r>
              <a:rPr lang="it-IT" baseline="-30000">
                <a:cs typeface="Times New Roman" pitchFamily="18" charset="0"/>
              </a:rPr>
              <a:t>j</a:t>
            </a:r>
            <a:r>
              <a:rPr lang="it-IT">
                <a:cs typeface="Times New Roman" pitchFamily="18" charset="0"/>
              </a:rPr>
              <a:t>/P</a:t>
            </a:r>
            <a:r>
              <a:rPr lang="it-IT" baseline="-30000">
                <a:cs typeface="Times New Roman" pitchFamily="18" charset="0"/>
              </a:rPr>
              <a:t>j</a:t>
            </a:r>
            <a:r>
              <a:rPr lang="it-IT">
                <a:cs typeface="Times New Roman" pitchFamily="18" charset="0"/>
              </a:rPr>
              <a:t>) e la quota del valore aggiunto nazionale “urbano” ( V</a:t>
            </a:r>
            <a:r>
              <a:rPr lang="it-IT" baseline="30000">
                <a:cs typeface="Times New Roman" pitchFamily="18" charset="0"/>
              </a:rPr>
              <a:t>U</a:t>
            </a:r>
            <a:r>
              <a:rPr lang="it-IT">
                <a:cs typeface="Times New Roman" pitchFamily="18" charset="0"/>
              </a:rPr>
              <a:t> /P</a:t>
            </a:r>
            <a:r>
              <a:rPr lang="it-IT" baseline="30000">
                <a:cs typeface="Times New Roman" pitchFamily="18" charset="0"/>
              </a:rPr>
              <a:t>U</a:t>
            </a:r>
            <a:r>
              <a:rPr lang="it-IT" baseline="-30000">
                <a:cs typeface="Times New Roman" pitchFamily="18" charset="0"/>
              </a:rPr>
              <a:t>j</a:t>
            </a:r>
            <a:r>
              <a:rPr lang="it-IT">
                <a:cs typeface="Times New Roman" pitchFamily="18" charset="0"/>
              </a:rPr>
              <a:t>) relativamente alla sola componente urbana della popolazione provinciale (che abbiamo già definito come la popolazione residente nei comuni con più di 20000 abitanti all’interno della provincia j).</a:t>
            </a:r>
            <a:r>
              <a:rPr lang="it-IT"/>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p:txBody>
          <a:bodyPr/>
          <a:lstStyle/>
          <a:p>
            <a:endParaRPr lang="it-IT" sz="1600">
              <a:latin typeface="Times New Roman" pitchFamily="18" charset="0"/>
              <a:cs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186370" name="Rectangle 2"/>
          <p:cNvSpPr>
            <a:spLocks noGrp="1" noChangeArrowheads="1"/>
          </p:cNvSpPr>
          <p:nvPr>
            <p:ph type="ctrTitle"/>
          </p:nvPr>
        </p:nvSpPr>
        <p:spPr>
          <a:xfrm>
            <a:off x="685800" y="685800"/>
            <a:ext cx="7772400" cy="2127250"/>
          </a:xfrm>
        </p:spPr>
        <p:txBody>
          <a:bodyPr/>
          <a:lstStyle>
            <a:lvl1pPr algn="ctr">
              <a:defRPr sz="5800"/>
            </a:lvl1pPr>
          </a:lstStyle>
          <a:p>
            <a:r>
              <a:rPr lang="it-IT"/>
              <a:t>Fare clic per modificare lo stile del titolo</a:t>
            </a:r>
          </a:p>
        </p:txBody>
      </p:sp>
      <p:sp>
        <p:nvSpPr>
          <p:cNvPr id="18637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it-IT"/>
              <a:t>Fare clic per modificare lo stile del sottotitolo dello schema</a:t>
            </a:r>
          </a:p>
        </p:txBody>
      </p:sp>
      <p:sp>
        <p:nvSpPr>
          <p:cNvPr id="186372" name="Rectangle 4"/>
          <p:cNvSpPr>
            <a:spLocks noGrp="1" noChangeArrowheads="1"/>
          </p:cNvSpPr>
          <p:nvPr>
            <p:ph type="dt" sz="half" idx="2"/>
          </p:nvPr>
        </p:nvSpPr>
        <p:spPr/>
        <p:txBody>
          <a:bodyPr/>
          <a:lstStyle>
            <a:lvl1pPr>
              <a:defRPr/>
            </a:lvl1pPr>
          </a:lstStyle>
          <a:p>
            <a:fld id="{3AE9E938-490A-4360-A7BF-1EC87E5A2830}" type="datetime1">
              <a:rPr lang="it-IT" smtClean="0"/>
              <a:pPr/>
              <a:t>06/12/2012</a:t>
            </a:fld>
            <a:endParaRPr lang="it-IT"/>
          </a:p>
        </p:txBody>
      </p:sp>
      <p:sp>
        <p:nvSpPr>
          <p:cNvPr id="186373" name="Rectangle 5"/>
          <p:cNvSpPr>
            <a:spLocks noGrp="1" noChangeArrowheads="1"/>
          </p:cNvSpPr>
          <p:nvPr>
            <p:ph type="ftr" sz="quarter" idx="3"/>
          </p:nvPr>
        </p:nvSpPr>
        <p:spPr/>
        <p:txBody>
          <a:bodyPr/>
          <a:lstStyle>
            <a:lvl1pPr>
              <a:defRPr/>
            </a:lvl1pPr>
          </a:lstStyle>
          <a:p>
            <a:r>
              <a:rPr lang="it-IT" smtClean="0"/>
              <a:t>Roma 7 dicembre 2012</a:t>
            </a:r>
            <a:endParaRPr lang="it-IT"/>
          </a:p>
        </p:txBody>
      </p:sp>
      <p:sp>
        <p:nvSpPr>
          <p:cNvPr id="186374" name="Rectangle 6"/>
          <p:cNvSpPr>
            <a:spLocks noGrp="1" noChangeArrowheads="1"/>
          </p:cNvSpPr>
          <p:nvPr>
            <p:ph type="sldNum" sz="quarter" idx="4"/>
          </p:nvPr>
        </p:nvSpPr>
        <p:spPr/>
        <p:txBody>
          <a:bodyPr/>
          <a:lstStyle>
            <a:lvl1pPr>
              <a:defRPr/>
            </a:lvl1pPr>
          </a:lstStyle>
          <a:p>
            <a:fld id="{F598655B-777D-425C-9830-A88C963466A5}" type="slidenum">
              <a:rPr lang="it-IT"/>
              <a:pPr/>
              <a:t>‹N›</a:t>
            </a:fld>
            <a:endParaRPr lang="it-IT"/>
          </a:p>
        </p:txBody>
      </p:sp>
      <p:grpSp>
        <p:nvGrpSpPr>
          <p:cNvPr id="186375" name="Group 7"/>
          <p:cNvGrpSpPr>
            <a:grpSpLocks/>
          </p:cNvGrpSpPr>
          <p:nvPr/>
        </p:nvGrpSpPr>
        <p:grpSpPr bwMode="auto">
          <a:xfrm>
            <a:off x="228600" y="2889250"/>
            <a:ext cx="8610600" cy="201613"/>
            <a:chOff x="144" y="1680"/>
            <a:chExt cx="5424" cy="144"/>
          </a:xfrm>
        </p:grpSpPr>
        <p:sp>
          <p:nvSpPr>
            <p:cNvPr id="186376" name="Rectangle 8"/>
            <p:cNvSpPr>
              <a:spLocks noChangeArrowheads="1"/>
            </p:cNvSpPr>
            <p:nvPr userDrawn="1"/>
          </p:nvSpPr>
          <p:spPr bwMode="auto">
            <a:xfrm>
              <a:off x="144" y="1680"/>
              <a:ext cx="1808" cy="144"/>
            </a:xfrm>
            <a:prstGeom prst="rect">
              <a:avLst/>
            </a:prstGeom>
            <a:solidFill>
              <a:schemeClr val="bg2"/>
            </a:solidFill>
            <a:ln w="9525">
              <a:noFill/>
              <a:miter lim="800000"/>
              <a:headEnd/>
              <a:tailEnd/>
            </a:ln>
            <a:effectLst/>
          </p:spPr>
          <p:txBody>
            <a:bodyPr wrap="none" anchor="ctr"/>
            <a:lstStyle/>
            <a:p>
              <a:endParaRPr lang="it-IT"/>
            </a:p>
          </p:txBody>
        </p:sp>
        <p:sp>
          <p:nvSpPr>
            <p:cNvPr id="186377" name="Rectangle 9"/>
            <p:cNvSpPr>
              <a:spLocks noChangeArrowheads="1"/>
            </p:cNvSpPr>
            <p:nvPr userDrawn="1"/>
          </p:nvSpPr>
          <p:spPr bwMode="auto">
            <a:xfrm>
              <a:off x="1952" y="1680"/>
              <a:ext cx="1808" cy="144"/>
            </a:xfrm>
            <a:prstGeom prst="rect">
              <a:avLst/>
            </a:prstGeom>
            <a:solidFill>
              <a:schemeClr val="accent1"/>
            </a:solidFill>
            <a:ln w="9525">
              <a:noFill/>
              <a:miter lim="800000"/>
              <a:headEnd/>
              <a:tailEnd/>
            </a:ln>
            <a:effectLst/>
          </p:spPr>
          <p:txBody>
            <a:bodyPr wrap="none" anchor="ctr"/>
            <a:lstStyle/>
            <a:p>
              <a:endParaRPr lang="it-IT"/>
            </a:p>
          </p:txBody>
        </p:sp>
        <p:sp>
          <p:nvSpPr>
            <p:cNvPr id="186378" name="Rectangle 10"/>
            <p:cNvSpPr>
              <a:spLocks noChangeArrowheads="1"/>
            </p:cNvSpPr>
            <p:nvPr userDrawn="1"/>
          </p:nvSpPr>
          <p:spPr bwMode="auto">
            <a:xfrm>
              <a:off x="3760" y="1680"/>
              <a:ext cx="1808" cy="144"/>
            </a:xfrm>
            <a:prstGeom prst="rect">
              <a:avLst/>
            </a:prstGeom>
            <a:solidFill>
              <a:schemeClr val="tx2"/>
            </a:solidFill>
            <a:ln w="9525">
              <a:noFill/>
              <a:miter lim="800000"/>
              <a:headEnd/>
              <a:tailEnd/>
            </a:ln>
            <a:effectLst/>
          </p:spPr>
          <p:txBody>
            <a:bodyPr wrap="none" anchor="ctr"/>
            <a:lstStyle/>
            <a:p>
              <a:endParaRPr lang="it-IT"/>
            </a:p>
          </p:txBody>
        </p:sp>
      </p:gr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fld id="{AF22D882-A4AD-43ED-A174-1558E56D1F80}" type="datetime1">
              <a:rPr lang="it-IT" smtClean="0"/>
              <a:pPr/>
              <a:t>06/12/2012</a:t>
            </a:fld>
            <a:endParaRPr lang="it-IT"/>
          </a:p>
        </p:txBody>
      </p:sp>
      <p:sp>
        <p:nvSpPr>
          <p:cNvPr id="5" name="Segnaposto piè di pagina 4"/>
          <p:cNvSpPr>
            <a:spLocks noGrp="1"/>
          </p:cNvSpPr>
          <p:nvPr>
            <p:ph type="ftr" sz="quarter" idx="11"/>
          </p:nvPr>
        </p:nvSpPr>
        <p:spPr/>
        <p:txBody>
          <a:bodyPr/>
          <a:lstStyle>
            <a:lvl1pPr>
              <a:defRPr/>
            </a:lvl1pPr>
          </a:lstStyle>
          <a:p>
            <a:r>
              <a:rPr lang="it-IT" smtClean="0"/>
              <a:t>Roma 7 dicembre 2012</a:t>
            </a:r>
            <a:endParaRPr lang="it-IT"/>
          </a:p>
        </p:txBody>
      </p:sp>
      <p:sp>
        <p:nvSpPr>
          <p:cNvPr id="6" name="Segnaposto numero diapositiva 5"/>
          <p:cNvSpPr>
            <a:spLocks noGrp="1"/>
          </p:cNvSpPr>
          <p:nvPr>
            <p:ph type="sldNum" sz="quarter" idx="12"/>
          </p:nvPr>
        </p:nvSpPr>
        <p:spPr/>
        <p:txBody>
          <a:bodyPr/>
          <a:lstStyle>
            <a:lvl1pPr>
              <a:defRPr/>
            </a:lvl1pPr>
          </a:lstStyle>
          <a:p>
            <a:fld id="{0D882C4B-8E47-4BE3-8B7F-56C7BA5AB8C1}" type="slidenum">
              <a:rPr lang="it-IT"/>
              <a:pPr/>
              <a:t>‹N›</a:t>
            </a:fld>
            <a:endParaRPr lang="it-IT"/>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7813"/>
            <a:ext cx="2057400" cy="5853112"/>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7813"/>
            <a:ext cx="6019800" cy="5853112"/>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fld id="{4562B6D6-1377-4B3B-A826-0DD08A3EAE55}" type="datetime1">
              <a:rPr lang="it-IT" smtClean="0"/>
              <a:pPr/>
              <a:t>06/12/2012</a:t>
            </a:fld>
            <a:endParaRPr lang="it-IT"/>
          </a:p>
        </p:txBody>
      </p:sp>
      <p:sp>
        <p:nvSpPr>
          <p:cNvPr id="5" name="Segnaposto piè di pagina 4"/>
          <p:cNvSpPr>
            <a:spLocks noGrp="1"/>
          </p:cNvSpPr>
          <p:nvPr>
            <p:ph type="ftr" sz="quarter" idx="11"/>
          </p:nvPr>
        </p:nvSpPr>
        <p:spPr/>
        <p:txBody>
          <a:bodyPr/>
          <a:lstStyle>
            <a:lvl1pPr>
              <a:defRPr/>
            </a:lvl1pPr>
          </a:lstStyle>
          <a:p>
            <a:r>
              <a:rPr lang="it-IT" smtClean="0"/>
              <a:t>Roma 7 dicembre 2012</a:t>
            </a:r>
            <a:endParaRPr lang="it-IT"/>
          </a:p>
        </p:txBody>
      </p:sp>
      <p:sp>
        <p:nvSpPr>
          <p:cNvPr id="6" name="Segnaposto numero diapositiva 5"/>
          <p:cNvSpPr>
            <a:spLocks noGrp="1"/>
          </p:cNvSpPr>
          <p:nvPr>
            <p:ph type="sldNum" sz="quarter" idx="12"/>
          </p:nvPr>
        </p:nvSpPr>
        <p:spPr/>
        <p:txBody>
          <a:bodyPr/>
          <a:lstStyle>
            <a:lvl1pPr>
              <a:defRPr/>
            </a:lvl1pPr>
          </a:lstStyle>
          <a:p>
            <a:fld id="{99A685B9-4D52-4515-B88F-0F76339295C7}" type="slidenum">
              <a:rPr lang="it-IT"/>
              <a:pPr/>
              <a:t>‹N›</a:t>
            </a:fld>
            <a:endParaRPr lang="it-IT"/>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457200" y="277813"/>
            <a:ext cx="8229600" cy="585311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Segnaposto data 2"/>
          <p:cNvSpPr>
            <a:spLocks noGrp="1"/>
          </p:cNvSpPr>
          <p:nvPr>
            <p:ph type="dt" sz="half" idx="10"/>
          </p:nvPr>
        </p:nvSpPr>
        <p:spPr>
          <a:xfrm>
            <a:off x="457200" y="6248400"/>
            <a:ext cx="2133600" cy="457200"/>
          </a:xfrm>
        </p:spPr>
        <p:txBody>
          <a:bodyPr/>
          <a:lstStyle>
            <a:lvl1pPr>
              <a:defRPr/>
            </a:lvl1pPr>
          </a:lstStyle>
          <a:p>
            <a:fld id="{B93E9951-664E-4451-8700-311AFB7E1AF7}" type="datetime1">
              <a:rPr lang="it-IT" smtClean="0"/>
              <a:pPr/>
              <a:t>06/12/2012</a:t>
            </a:fld>
            <a:endParaRPr lang="it-IT"/>
          </a:p>
        </p:txBody>
      </p:sp>
      <p:sp>
        <p:nvSpPr>
          <p:cNvPr id="4" name="Segnaposto piè di pagina 3"/>
          <p:cNvSpPr>
            <a:spLocks noGrp="1"/>
          </p:cNvSpPr>
          <p:nvPr>
            <p:ph type="ftr" sz="quarter" idx="11"/>
          </p:nvPr>
        </p:nvSpPr>
        <p:spPr>
          <a:xfrm>
            <a:off x="3124200" y="6248400"/>
            <a:ext cx="2895600" cy="457200"/>
          </a:xfrm>
        </p:spPr>
        <p:txBody>
          <a:bodyPr/>
          <a:lstStyle>
            <a:lvl1pPr>
              <a:defRPr/>
            </a:lvl1pPr>
          </a:lstStyle>
          <a:p>
            <a:r>
              <a:rPr lang="it-IT" smtClean="0"/>
              <a:t>Roma 7 dicembre 2012</a:t>
            </a:r>
            <a:endParaRPr lang="it-IT"/>
          </a:p>
        </p:txBody>
      </p:sp>
      <p:sp>
        <p:nvSpPr>
          <p:cNvPr id="5" name="Segnaposto numero diapositiva 4"/>
          <p:cNvSpPr>
            <a:spLocks noGrp="1"/>
          </p:cNvSpPr>
          <p:nvPr>
            <p:ph type="sldNum" sz="quarter" idx="12"/>
          </p:nvPr>
        </p:nvSpPr>
        <p:spPr>
          <a:xfrm>
            <a:off x="6553200" y="6248400"/>
            <a:ext cx="2133600" cy="457200"/>
          </a:xfrm>
        </p:spPr>
        <p:txBody>
          <a:bodyPr/>
          <a:lstStyle>
            <a:lvl1pPr>
              <a:defRPr/>
            </a:lvl1pPr>
          </a:lstStyle>
          <a:p>
            <a:fld id="{357A22A0-7C54-4BB7-A054-DBBA4FD04FC4}" type="slidenum">
              <a:rPr lang="it-IT"/>
              <a:pPr/>
              <a:t>‹N›</a:t>
            </a:fld>
            <a:endParaRPr lang="it-IT"/>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fld id="{BBAB430E-56FF-4E6E-9509-427E05002945}" type="datetime1">
              <a:rPr lang="it-IT" smtClean="0"/>
              <a:pPr/>
              <a:t>06/12/2012</a:t>
            </a:fld>
            <a:endParaRPr lang="it-IT"/>
          </a:p>
        </p:txBody>
      </p:sp>
      <p:sp>
        <p:nvSpPr>
          <p:cNvPr id="5" name="Segnaposto piè di pagina 4"/>
          <p:cNvSpPr>
            <a:spLocks noGrp="1"/>
          </p:cNvSpPr>
          <p:nvPr>
            <p:ph type="ftr" sz="quarter" idx="11"/>
          </p:nvPr>
        </p:nvSpPr>
        <p:spPr/>
        <p:txBody>
          <a:bodyPr/>
          <a:lstStyle>
            <a:lvl1pPr>
              <a:defRPr/>
            </a:lvl1pPr>
          </a:lstStyle>
          <a:p>
            <a:r>
              <a:rPr lang="it-IT" smtClean="0"/>
              <a:t>Roma 7 dicembre 2012</a:t>
            </a:r>
            <a:endParaRPr lang="it-IT"/>
          </a:p>
        </p:txBody>
      </p:sp>
      <p:sp>
        <p:nvSpPr>
          <p:cNvPr id="6" name="Segnaposto numero diapositiva 5"/>
          <p:cNvSpPr>
            <a:spLocks noGrp="1"/>
          </p:cNvSpPr>
          <p:nvPr>
            <p:ph type="sldNum" sz="quarter" idx="12"/>
          </p:nvPr>
        </p:nvSpPr>
        <p:spPr/>
        <p:txBody>
          <a:bodyPr/>
          <a:lstStyle>
            <a:lvl1pPr>
              <a:defRPr/>
            </a:lvl1pPr>
          </a:lstStyle>
          <a:p>
            <a:fld id="{23DAA76B-6DAB-4553-B2FE-45211A9E3D8C}" type="slidenum">
              <a:rPr lang="it-IT"/>
              <a:pPr/>
              <a:t>‹N›</a:t>
            </a:fld>
            <a:endParaRPr lang="it-IT"/>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fld id="{F7F50C44-1CF3-406F-AB9D-BAAF15D86DB3}" type="datetime1">
              <a:rPr lang="it-IT" smtClean="0"/>
              <a:pPr/>
              <a:t>06/12/2012</a:t>
            </a:fld>
            <a:endParaRPr lang="it-IT"/>
          </a:p>
        </p:txBody>
      </p:sp>
      <p:sp>
        <p:nvSpPr>
          <p:cNvPr id="5" name="Segnaposto piè di pagina 4"/>
          <p:cNvSpPr>
            <a:spLocks noGrp="1"/>
          </p:cNvSpPr>
          <p:nvPr>
            <p:ph type="ftr" sz="quarter" idx="11"/>
          </p:nvPr>
        </p:nvSpPr>
        <p:spPr/>
        <p:txBody>
          <a:bodyPr/>
          <a:lstStyle>
            <a:lvl1pPr>
              <a:defRPr/>
            </a:lvl1pPr>
          </a:lstStyle>
          <a:p>
            <a:r>
              <a:rPr lang="it-IT" smtClean="0"/>
              <a:t>Roma 7 dicembre 2012</a:t>
            </a:r>
            <a:endParaRPr lang="it-IT"/>
          </a:p>
        </p:txBody>
      </p:sp>
      <p:sp>
        <p:nvSpPr>
          <p:cNvPr id="6" name="Segnaposto numero diapositiva 5"/>
          <p:cNvSpPr>
            <a:spLocks noGrp="1"/>
          </p:cNvSpPr>
          <p:nvPr>
            <p:ph type="sldNum" sz="quarter" idx="12"/>
          </p:nvPr>
        </p:nvSpPr>
        <p:spPr/>
        <p:txBody>
          <a:bodyPr/>
          <a:lstStyle>
            <a:lvl1pPr>
              <a:defRPr/>
            </a:lvl1pPr>
          </a:lstStyle>
          <a:p>
            <a:fld id="{A0041B63-5761-433C-93BC-AC034E7C4FD4}" type="slidenum">
              <a:rPr lang="it-IT"/>
              <a:pPr/>
              <a:t>‹N›</a:t>
            </a:fld>
            <a:endParaRPr lang="it-IT"/>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a:defRPr/>
            </a:lvl1pPr>
          </a:lstStyle>
          <a:p>
            <a:fld id="{5176ABC8-21A9-4639-A303-722FBCAF8532}" type="datetime1">
              <a:rPr lang="it-IT" smtClean="0"/>
              <a:pPr/>
              <a:t>06/12/2012</a:t>
            </a:fld>
            <a:endParaRPr lang="it-IT"/>
          </a:p>
        </p:txBody>
      </p:sp>
      <p:sp>
        <p:nvSpPr>
          <p:cNvPr id="6" name="Segnaposto piè di pagina 5"/>
          <p:cNvSpPr>
            <a:spLocks noGrp="1"/>
          </p:cNvSpPr>
          <p:nvPr>
            <p:ph type="ftr" sz="quarter" idx="11"/>
          </p:nvPr>
        </p:nvSpPr>
        <p:spPr/>
        <p:txBody>
          <a:bodyPr/>
          <a:lstStyle>
            <a:lvl1pPr>
              <a:defRPr/>
            </a:lvl1pPr>
          </a:lstStyle>
          <a:p>
            <a:r>
              <a:rPr lang="it-IT" smtClean="0"/>
              <a:t>Roma 7 dicembre 2012</a:t>
            </a:r>
            <a:endParaRPr lang="it-IT"/>
          </a:p>
        </p:txBody>
      </p:sp>
      <p:sp>
        <p:nvSpPr>
          <p:cNvPr id="7" name="Segnaposto numero diapositiva 6"/>
          <p:cNvSpPr>
            <a:spLocks noGrp="1"/>
          </p:cNvSpPr>
          <p:nvPr>
            <p:ph type="sldNum" sz="quarter" idx="12"/>
          </p:nvPr>
        </p:nvSpPr>
        <p:spPr/>
        <p:txBody>
          <a:bodyPr/>
          <a:lstStyle>
            <a:lvl1pPr>
              <a:defRPr/>
            </a:lvl1pPr>
          </a:lstStyle>
          <a:p>
            <a:fld id="{103CB7C6-1E35-4408-B248-E750AA10DA1D}" type="slidenum">
              <a:rPr lang="it-IT"/>
              <a:pPr/>
              <a:t>‹N›</a:t>
            </a:fld>
            <a:endParaRPr lang="it-IT"/>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a:defRPr/>
            </a:lvl1pPr>
          </a:lstStyle>
          <a:p>
            <a:fld id="{A36D749F-4400-47A3-9545-5D973D8574BD}" type="datetime1">
              <a:rPr lang="it-IT" smtClean="0"/>
              <a:pPr/>
              <a:t>06/12/2012</a:t>
            </a:fld>
            <a:endParaRPr lang="it-IT"/>
          </a:p>
        </p:txBody>
      </p:sp>
      <p:sp>
        <p:nvSpPr>
          <p:cNvPr id="8" name="Segnaposto piè di pagina 7"/>
          <p:cNvSpPr>
            <a:spLocks noGrp="1"/>
          </p:cNvSpPr>
          <p:nvPr>
            <p:ph type="ftr" sz="quarter" idx="11"/>
          </p:nvPr>
        </p:nvSpPr>
        <p:spPr/>
        <p:txBody>
          <a:bodyPr/>
          <a:lstStyle>
            <a:lvl1pPr>
              <a:defRPr/>
            </a:lvl1pPr>
          </a:lstStyle>
          <a:p>
            <a:r>
              <a:rPr lang="it-IT" smtClean="0"/>
              <a:t>Roma 7 dicembre 2012</a:t>
            </a:r>
            <a:endParaRPr lang="it-IT"/>
          </a:p>
        </p:txBody>
      </p:sp>
      <p:sp>
        <p:nvSpPr>
          <p:cNvPr id="9" name="Segnaposto numero diapositiva 8"/>
          <p:cNvSpPr>
            <a:spLocks noGrp="1"/>
          </p:cNvSpPr>
          <p:nvPr>
            <p:ph type="sldNum" sz="quarter" idx="12"/>
          </p:nvPr>
        </p:nvSpPr>
        <p:spPr/>
        <p:txBody>
          <a:bodyPr/>
          <a:lstStyle>
            <a:lvl1pPr>
              <a:defRPr/>
            </a:lvl1pPr>
          </a:lstStyle>
          <a:p>
            <a:fld id="{6922C9F4-CCB6-48BB-A86F-D0F488B74A27}" type="slidenum">
              <a:rPr lang="it-IT"/>
              <a:pPr/>
              <a:t>‹N›</a:t>
            </a:fld>
            <a:endParaRPr lang="it-IT"/>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a:defRPr/>
            </a:lvl1pPr>
          </a:lstStyle>
          <a:p>
            <a:fld id="{E413A3C6-25A8-4E3D-B2DD-B74F206B6122}" type="datetime1">
              <a:rPr lang="it-IT" smtClean="0"/>
              <a:pPr/>
              <a:t>06/12/2012</a:t>
            </a:fld>
            <a:endParaRPr lang="it-IT"/>
          </a:p>
        </p:txBody>
      </p:sp>
      <p:sp>
        <p:nvSpPr>
          <p:cNvPr id="4" name="Segnaposto piè di pagina 3"/>
          <p:cNvSpPr>
            <a:spLocks noGrp="1"/>
          </p:cNvSpPr>
          <p:nvPr>
            <p:ph type="ftr" sz="quarter" idx="11"/>
          </p:nvPr>
        </p:nvSpPr>
        <p:spPr/>
        <p:txBody>
          <a:bodyPr/>
          <a:lstStyle>
            <a:lvl1pPr>
              <a:defRPr/>
            </a:lvl1pPr>
          </a:lstStyle>
          <a:p>
            <a:r>
              <a:rPr lang="it-IT" smtClean="0"/>
              <a:t>Roma 7 dicembre 2012</a:t>
            </a:r>
            <a:endParaRPr lang="it-IT"/>
          </a:p>
        </p:txBody>
      </p:sp>
      <p:sp>
        <p:nvSpPr>
          <p:cNvPr id="5" name="Segnaposto numero diapositiva 4"/>
          <p:cNvSpPr>
            <a:spLocks noGrp="1"/>
          </p:cNvSpPr>
          <p:nvPr>
            <p:ph type="sldNum" sz="quarter" idx="12"/>
          </p:nvPr>
        </p:nvSpPr>
        <p:spPr/>
        <p:txBody>
          <a:bodyPr/>
          <a:lstStyle>
            <a:lvl1pPr>
              <a:defRPr/>
            </a:lvl1pPr>
          </a:lstStyle>
          <a:p>
            <a:fld id="{D9E0A030-EFCD-44D4-968F-3F15F49C7B83}" type="slidenum">
              <a:rPr lang="it-IT"/>
              <a:pPr/>
              <a:t>‹N›</a:t>
            </a:fld>
            <a:endParaRPr lang="it-IT"/>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fld id="{C3ECBCA7-9C29-4707-923B-70847794079E}" type="datetime1">
              <a:rPr lang="it-IT" smtClean="0"/>
              <a:pPr/>
              <a:t>06/12/2012</a:t>
            </a:fld>
            <a:endParaRPr lang="it-IT"/>
          </a:p>
        </p:txBody>
      </p:sp>
      <p:sp>
        <p:nvSpPr>
          <p:cNvPr id="3" name="Segnaposto piè di pagina 2"/>
          <p:cNvSpPr>
            <a:spLocks noGrp="1"/>
          </p:cNvSpPr>
          <p:nvPr>
            <p:ph type="ftr" sz="quarter" idx="11"/>
          </p:nvPr>
        </p:nvSpPr>
        <p:spPr/>
        <p:txBody>
          <a:bodyPr/>
          <a:lstStyle>
            <a:lvl1pPr>
              <a:defRPr/>
            </a:lvl1pPr>
          </a:lstStyle>
          <a:p>
            <a:r>
              <a:rPr lang="it-IT" smtClean="0"/>
              <a:t>Roma 7 dicembre 2012</a:t>
            </a:r>
            <a:endParaRPr lang="it-IT"/>
          </a:p>
        </p:txBody>
      </p:sp>
      <p:sp>
        <p:nvSpPr>
          <p:cNvPr id="4" name="Segnaposto numero diapositiva 3"/>
          <p:cNvSpPr>
            <a:spLocks noGrp="1"/>
          </p:cNvSpPr>
          <p:nvPr>
            <p:ph type="sldNum" sz="quarter" idx="12"/>
          </p:nvPr>
        </p:nvSpPr>
        <p:spPr/>
        <p:txBody>
          <a:bodyPr/>
          <a:lstStyle>
            <a:lvl1pPr>
              <a:defRPr/>
            </a:lvl1pPr>
          </a:lstStyle>
          <a:p>
            <a:fld id="{94A6867A-E21D-4850-9206-722040A84086}" type="slidenum">
              <a:rPr lang="it-IT"/>
              <a:pPr/>
              <a:t>‹N›</a:t>
            </a:fld>
            <a:endParaRPr lang="it-IT"/>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fld id="{9758A898-B5D3-4880-A7F8-5B129DC37175}" type="datetime1">
              <a:rPr lang="it-IT" smtClean="0"/>
              <a:pPr/>
              <a:t>06/12/2012</a:t>
            </a:fld>
            <a:endParaRPr lang="it-IT"/>
          </a:p>
        </p:txBody>
      </p:sp>
      <p:sp>
        <p:nvSpPr>
          <p:cNvPr id="6" name="Segnaposto piè di pagina 5"/>
          <p:cNvSpPr>
            <a:spLocks noGrp="1"/>
          </p:cNvSpPr>
          <p:nvPr>
            <p:ph type="ftr" sz="quarter" idx="11"/>
          </p:nvPr>
        </p:nvSpPr>
        <p:spPr/>
        <p:txBody>
          <a:bodyPr/>
          <a:lstStyle>
            <a:lvl1pPr>
              <a:defRPr/>
            </a:lvl1pPr>
          </a:lstStyle>
          <a:p>
            <a:r>
              <a:rPr lang="it-IT" smtClean="0"/>
              <a:t>Roma 7 dicembre 2012</a:t>
            </a:r>
            <a:endParaRPr lang="it-IT"/>
          </a:p>
        </p:txBody>
      </p:sp>
      <p:sp>
        <p:nvSpPr>
          <p:cNvPr id="7" name="Segnaposto numero diapositiva 6"/>
          <p:cNvSpPr>
            <a:spLocks noGrp="1"/>
          </p:cNvSpPr>
          <p:nvPr>
            <p:ph type="sldNum" sz="quarter" idx="12"/>
          </p:nvPr>
        </p:nvSpPr>
        <p:spPr/>
        <p:txBody>
          <a:bodyPr/>
          <a:lstStyle>
            <a:lvl1pPr>
              <a:defRPr/>
            </a:lvl1pPr>
          </a:lstStyle>
          <a:p>
            <a:fld id="{7BC62851-1173-4C8F-A60B-4CDF9A0C1871}" type="slidenum">
              <a:rPr lang="it-IT"/>
              <a:pPr/>
              <a:t>‹N›</a:t>
            </a:fld>
            <a:endParaRPr lang="it-IT"/>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fld id="{382233CC-5BFC-4CBF-BB14-51893E8BA5E5}" type="datetime1">
              <a:rPr lang="it-IT" smtClean="0"/>
              <a:pPr/>
              <a:t>06/12/2012</a:t>
            </a:fld>
            <a:endParaRPr lang="it-IT"/>
          </a:p>
        </p:txBody>
      </p:sp>
      <p:sp>
        <p:nvSpPr>
          <p:cNvPr id="6" name="Segnaposto piè di pagina 5"/>
          <p:cNvSpPr>
            <a:spLocks noGrp="1"/>
          </p:cNvSpPr>
          <p:nvPr>
            <p:ph type="ftr" sz="quarter" idx="11"/>
          </p:nvPr>
        </p:nvSpPr>
        <p:spPr/>
        <p:txBody>
          <a:bodyPr/>
          <a:lstStyle>
            <a:lvl1pPr>
              <a:defRPr/>
            </a:lvl1pPr>
          </a:lstStyle>
          <a:p>
            <a:r>
              <a:rPr lang="it-IT" smtClean="0"/>
              <a:t>Roma 7 dicembre 2012</a:t>
            </a:r>
            <a:endParaRPr lang="it-IT"/>
          </a:p>
        </p:txBody>
      </p:sp>
      <p:sp>
        <p:nvSpPr>
          <p:cNvPr id="7" name="Segnaposto numero diapositiva 6"/>
          <p:cNvSpPr>
            <a:spLocks noGrp="1"/>
          </p:cNvSpPr>
          <p:nvPr>
            <p:ph type="sldNum" sz="quarter" idx="12"/>
          </p:nvPr>
        </p:nvSpPr>
        <p:spPr/>
        <p:txBody>
          <a:bodyPr/>
          <a:lstStyle>
            <a:lvl1pPr>
              <a:defRPr/>
            </a:lvl1pPr>
          </a:lstStyle>
          <a:p>
            <a:fld id="{0CF78935-89EE-4D7D-80C5-2510877AA87C}" type="slidenum">
              <a:rPr lang="it-IT"/>
              <a:pPr/>
              <a:t>‹N›</a:t>
            </a:fld>
            <a:endParaRPr lang="it-IT"/>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it-IT" smtClean="0"/>
              <a:t>Fare clic per modificare lo stile del titolo</a:t>
            </a:r>
          </a:p>
        </p:txBody>
      </p:sp>
      <p:sp>
        <p:nvSpPr>
          <p:cNvPr id="18534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8534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b="0">
                <a:solidFill>
                  <a:schemeClr val="tx1"/>
                </a:solidFill>
                <a:latin typeface="+mn-lt"/>
              </a:defRPr>
            </a:lvl1pPr>
          </a:lstStyle>
          <a:p>
            <a:fld id="{D5E79AE9-D98E-4CC9-B191-517AD3BF78CC}" type="datetime1">
              <a:rPr lang="it-IT" smtClean="0"/>
              <a:pPr/>
              <a:t>06/12/2012</a:t>
            </a:fld>
            <a:endParaRPr lang="it-IT"/>
          </a:p>
        </p:txBody>
      </p:sp>
      <p:sp>
        <p:nvSpPr>
          <p:cNvPr id="18534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solidFill>
                  <a:schemeClr val="tx1"/>
                </a:solidFill>
                <a:latin typeface="+mn-lt"/>
              </a:defRPr>
            </a:lvl1pPr>
          </a:lstStyle>
          <a:p>
            <a:r>
              <a:rPr lang="it-IT" smtClean="0"/>
              <a:t>Roma 7 dicembre 2012</a:t>
            </a:r>
            <a:endParaRPr lang="it-IT"/>
          </a:p>
        </p:txBody>
      </p:sp>
      <p:sp>
        <p:nvSpPr>
          <p:cNvPr id="18535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0">
                <a:solidFill>
                  <a:schemeClr val="tx1"/>
                </a:solidFill>
                <a:latin typeface="+mn-lt"/>
              </a:defRPr>
            </a:lvl1pPr>
          </a:lstStyle>
          <a:p>
            <a:fld id="{69D57346-3EDC-43FD-9FF1-F4F06F21A6F0}" type="slidenum">
              <a:rPr lang="it-IT"/>
              <a:pPr/>
              <a:t>‹N›</a:t>
            </a:fld>
            <a:endParaRPr lang="it-IT"/>
          </a:p>
        </p:txBody>
      </p:sp>
      <p:sp>
        <p:nvSpPr>
          <p:cNvPr id="185351" name="Rectangle 7"/>
          <p:cNvSpPr>
            <a:spLocks noChangeArrowheads="1"/>
          </p:cNvSpPr>
          <p:nvPr/>
        </p:nvSpPr>
        <p:spPr bwMode="auto">
          <a:xfrm>
            <a:off x="0" y="0"/>
            <a:ext cx="228600" cy="2286000"/>
          </a:xfrm>
          <a:prstGeom prst="rect">
            <a:avLst/>
          </a:prstGeom>
          <a:solidFill>
            <a:schemeClr val="bg2"/>
          </a:solidFill>
          <a:ln w="9525">
            <a:noFill/>
            <a:miter lim="800000"/>
            <a:headEnd/>
            <a:tailEnd/>
          </a:ln>
          <a:effectLst/>
        </p:spPr>
        <p:txBody>
          <a:bodyPr wrap="none" anchor="ctr"/>
          <a:lstStyle/>
          <a:p>
            <a:endParaRPr lang="it-IT" b="0">
              <a:solidFill>
                <a:schemeClr val="tx1"/>
              </a:solidFill>
            </a:endParaRPr>
          </a:p>
        </p:txBody>
      </p:sp>
      <p:sp>
        <p:nvSpPr>
          <p:cNvPr id="185352" name="Line 8"/>
          <p:cNvSpPr>
            <a:spLocks noChangeShapeType="1"/>
          </p:cNvSpPr>
          <p:nvPr/>
        </p:nvSpPr>
        <p:spPr bwMode="auto">
          <a:xfrm>
            <a:off x="457200" y="1447800"/>
            <a:ext cx="8077200" cy="0"/>
          </a:xfrm>
          <a:prstGeom prst="line">
            <a:avLst/>
          </a:prstGeom>
          <a:noFill/>
          <a:ln w="19050">
            <a:solidFill>
              <a:schemeClr val="tx2"/>
            </a:solidFill>
            <a:round/>
            <a:headEnd/>
            <a:tailEnd/>
          </a:ln>
          <a:effectLst/>
        </p:spPr>
        <p:txBody>
          <a:bodyPr/>
          <a:lstStyle/>
          <a:p>
            <a:endParaRPr lang="it-IT"/>
          </a:p>
        </p:txBody>
      </p:sp>
      <p:sp>
        <p:nvSpPr>
          <p:cNvPr id="185353" name="Rectangle 9"/>
          <p:cNvSpPr>
            <a:spLocks noChangeArrowheads="1"/>
          </p:cNvSpPr>
          <p:nvPr/>
        </p:nvSpPr>
        <p:spPr bwMode="auto">
          <a:xfrm>
            <a:off x="0" y="2286000"/>
            <a:ext cx="228600" cy="2286000"/>
          </a:xfrm>
          <a:prstGeom prst="rect">
            <a:avLst/>
          </a:prstGeom>
          <a:solidFill>
            <a:schemeClr val="accent2"/>
          </a:solidFill>
          <a:ln w="9525">
            <a:noFill/>
            <a:miter lim="800000"/>
            <a:headEnd/>
            <a:tailEnd/>
          </a:ln>
          <a:effectLst/>
        </p:spPr>
        <p:txBody>
          <a:bodyPr wrap="none" anchor="ctr"/>
          <a:lstStyle/>
          <a:p>
            <a:endParaRPr lang="it-IT" b="0">
              <a:solidFill>
                <a:schemeClr val="tx1"/>
              </a:solidFill>
            </a:endParaRPr>
          </a:p>
        </p:txBody>
      </p:sp>
      <p:sp>
        <p:nvSpPr>
          <p:cNvPr id="185354" name="Rectangle 10"/>
          <p:cNvSpPr>
            <a:spLocks noChangeArrowheads="1"/>
          </p:cNvSpPr>
          <p:nvPr/>
        </p:nvSpPr>
        <p:spPr bwMode="auto">
          <a:xfrm>
            <a:off x="0" y="4572000"/>
            <a:ext cx="228600" cy="2286000"/>
          </a:xfrm>
          <a:prstGeom prst="rect">
            <a:avLst/>
          </a:prstGeom>
          <a:solidFill>
            <a:schemeClr val="tx2"/>
          </a:solidFill>
          <a:ln w="9525">
            <a:noFill/>
            <a:miter lim="800000"/>
            <a:headEnd/>
            <a:tailEnd/>
          </a:ln>
          <a:effectLst/>
        </p:spPr>
        <p:txBody>
          <a:bodyPr wrap="none" anchor="ctr"/>
          <a:lstStyle/>
          <a:p>
            <a:endParaRPr lang="it-IT" b="0">
              <a:solidFill>
                <a:schemeClr val="tx1"/>
              </a:solidFill>
            </a:endParaRPr>
          </a:p>
        </p:txBody>
      </p:sp>
    </p:spTree>
  </p:cSld>
  <p:clrMap bg1="lt1" tx1="dk1" bg2="lt2" tx2="dk2" accent1="accent1" accent2="accent2" accent3="accent3" accent4="accent4" accent5="accent5" accent6="accent6" hlink="hlink" folHlink="folHlink"/>
  <p:sldLayoutIdLst>
    <p:sldLayoutId id="2147484046" r:id="rId1"/>
    <p:sldLayoutId id="2147484047" r:id="rId2"/>
    <p:sldLayoutId id="2147484048" r:id="rId3"/>
    <p:sldLayoutId id="2147484049" r:id="rId4"/>
    <p:sldLayoutId id="2147484050" r:id="rId5"/>
    <p:sldLayoutId id="2147484051" r:id="rId6"/>
    <p:sldLayoutId id="2147484052" r:id="rId7"/>
    <p:sldLayoutId id="2147484053" r:id="rId8"/>
    <p:sldLayoutId id="2147484054" r:id="rId9"/>
    <p:sldLayoutId id="2147484055" r:id="rId10"/>
    <p:sldLayoutId id="2147484056" r:id="rId11"/>
    <p:sldLayoutId id="2147484057" r:id="rId12"/>
  </p:sldLayoutIdLst>
  <p:transition>
    <p:fade/>
  </p:transition>
  <p:timing>
    <p:tnLst>
      <p:par>
        <p:cTn id="1" dur="indefinite" restart="never" nodeType="tmRoot"/>
      </p:par>
    </p:tnLst>
  </p:timing>
  <p:hf sldNum="0" hd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Garamond" pitchFamily="18" charset="0"/>
        </a:defRPr>
      </a:lvl2pPr>
      <a:lvl3pPr algn="l" rtl="0" fontAlgn="base">
        <a:spcBef>
          <a:spcPct val="0"/>
        </a:spcBef>
        <a:spcAft>
          <a:spcPct val="0"/>
        </a:spcAft>
        <a:defRPr sz="4400">
          <a:solidFill>
            <a:schemeClr val="tx2"/>
          </a:solidFill>
          <a:latin typeface="Garamond" pitchFamily="18" charset="0"/>
        </a:defRPr>
      </a:lvl3pPr>
      <a:lvl4pPr algn="l" rtl="0" fontAlgn="base">
        <a:spcBef>
          <a:spcPct val="0"/>
        </a:spcBef>
        <a:spcAft>
          <a:spcPct val="0"/>
        </a:spcAft>
        <a:defRPr sz="4400">
          <a:solidFill>
            <a:schemeClr val="tx2"/>
          </a:solidFill>
          <a:latin typeface="Garamond" pitchFamily="18" charset="0"/>
        </a:defRPr>
      </a:lvl4pPr>
      <a:lvl5pPr algn="l" rtl="0" fontAlgn="base">
        <a:spcBef>
          <a:spcPct val="0"/>
        </a:spcBef>
        <a:spcAft>
          <a:spcPct val="0"/>
        </a:spcAft>
        <a:defRPr sz="4400">
          <a:solidFill>
            <a:schemeClr val="tx2"/>
          </a:solidFill>
          <a:latin typeface="Garamond" pitchFamily="18" charset="0"/>
        </a:defRPr>
      </a:lvl5pPr>
      <a:lvl6pPr marL="457200" algn="l" rtl="0" fontAlgn="base">
        <a:spcBef>
          <a:spcPct val="0"/>
        </a:spcBef>
        <a:spcAft>
          <a:spcPct val="0"/>
        </a:spcAft>
        <a:defRPr sz="4400">
          <a:solidFill>
            <a:schemeClr val="tx2"/>
          </a:solidFill>
          <a:latin typeface="Garamond" pitchFamily="18" charset="0"/>
        </a:defRPr>
      </a:lvl6pPr>
      <a:lvl7pPr marL="914400" algn="l" rtl="0" fontAlgn="base">
        <a:spcBef>
          <a:spcPct val="0"/>
        </a:spcBef>
        <a:spcAft>
          <a:spcPct val="0"/>
        </a:spcAft>
        <a:defRPr sz="4400">
          <a:solidFill>
            <a:schemeClr val="tx2"/>
          </a:solidFill>
          <a:latin typeface="Garamond" pitchFamily="18" charset="0"/>
        </a:defRPr>
      </a:lvl7pPr>
      <a:lvl8pPr marL="1371600" algn="l" rtl="0" fontAlgn="base">
        <a:spcBef>
          <a:spcPct val="0"/>
        </a:spcBef>
        <a:spcAft>
          <a:spcPct val="0"/>
        </a:spcAft>
        <a:defRPr sz="4400">
          <a:solidFill>
            <a:schemeClr val="tx2"/>
          </a:solidFill>
          <a:latin typeface="Garamond" pitchFamily="18" charset="0"/>
        </a:defRPr>
      </a:lvl8pPr>
      <a:lvl9pPr marL="1828800" algn="l" rtl="0" fontAlgn="base">
        <a:spcBef>
          <a:spcPct val="0"/>
        </a:spcBef>
        <a:spcAft>
          <a:spcPct val="0"/>
        </a:spcAft>
        <a:defRPr sz="4400">
          <a:solidFill>
            <a:schemeClr val="tx2"/>
          </a:solidFill>
          <a:latin typeface="Garamond" pitchFamily="18" charset="0"/>
        </a:defRPr>
      </a:lvl9pPr>
    </p:titleStyle>
    <p:bodyStyle>
      <a:lvl1pPr marL="342900" indent="-342900" algn="l" rtl="0" fontAlgn="base">
        <a:spcBef>
          <a:spcPct val="20000"/>
        </a:spcBef>
        <a:spcAft>
          <a:spcPct val="0"/>
        </a:spcAft>
        <a:buClr>
          <a:schemeClr val="bg2"/>
        </a:buClr>
        <a:buSzPct val="75000"/>
        <a:buFont typeface="Wingdings" pitchFamily="2" charset="2"/>
        <a:buChar char="p"/>
        <a:defRPr sz="2800">
          <a:solidFill>
            <a:schemeClr val="tx1"/>
          </a:solidFill>
          <a:latin typeface="+mn-lt"/>
          <a:ea typeface="+mn-ea"/>
          <a:cs typeface="+mn-cs"/>
        </a:defRPr>
      </a:lvl1pPr>
      <a:lvl2pPr marL="742950" indent="-285750" algn="l" rtl="0" fontAlgn="base">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fontAlgn="base">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fontAlgn="base">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hyperlink" Target="mailto:francesca.lena@isprambiente.it" TargetMode="Externa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hyperlink" Target="mailto:Riccardo.delauretis@isprambiente.it" TargetMode="External"/><Relationship Id="rId4" Type="http://schemas.openxmlformats.org/officeDocument/2006/relationships/hyperlink" Target="mailto:ernesto.taurino@isprambiente.it"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sinanet.isprambiente.it/it/inventaria/Gruppo%20inventari%20locali/datitrasporto1990-2009.zip/view"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idx="4294967295"/>
          </p:nvPr>
        </p:nvSpPr>
        <p:spPr>
          <a:xfrm>
            <a:off x="683568" y="2564904"/>
            <a:ext cx="8062912" cy="3074641"/>
          </a:xfrm>
        </p:spPr>
        <p:txBody>
          <a:bodyPr anchor="ctr"/>
          <a:lstStyle/>
          <a:p>
            <a:pPr algn="ctr"/>
            <a:r>
              <a:rPr lang="it-IT" sz="3000" b="1" dirty="0">
                <a:solidFill>
                  <a:schemeClr val="tx2"/>
                </a:solidFill>
                <a:latin typeface="Times New Roman" pitchFamily="18" charset="0"/>
                <a:cs typeface="Times New Roman" pitchFamily="18" charset="0"/>
              </a:rPr>
              <a:t>La </a:t>
            </a:r>
            <a:r>
              <a:rPr lang="it-IT" sz="3000" b="1" dirty="0">
                <a:solidFill>
                  <a:srgbClr val="CC3300"/>
                </a:solidFill>
                <a:latin typeface="Times New Roman" pitchFamily="18" charset="0"/>
                <a:cs typeface="Times New Roman" pitchFamily="18" charset="0"/>
              </a:rPr>
              <a:t>disaggregazione provinciale </a:t>
            </a:r>
            <a:r>
              <a:rPr lang="it-IT" sz="3000" b="1" dirty="0">
                <a:solidFill>
                  <a:schemeClr val="tx2"/>
                </a:solidFill>
                <a:latin typeface="Times New Roman" pitchFamily="18" charset="0"/>
                <a:cs typeface="Times New Roman" pitchFamily="18" charset="0"/>
              </a:rPr>
              <a:t>delle emissioni nazionali da trasporto su strada nel 2010: metodologia e </a:t>
            </a:r>
            <a:r>
              <a:rPr lang="it-IT" sz="3000" b="1" dirty="0" smtClean="0">
                <a:solidFill>
                  <a:schemeClr val="tx2"/>
                </a:solidFill>
                <a:latin typeface="Times New Roman" pitchFamily="18" charset="0"/>
                <a:cs typeface="Times New Roman" pitchFamily="18" charset="0"/>
              </a:rPr>
              <a:t>risultati</a:t>
            </a:r>
            <a:r>
              <a:rPr lang="it-IT" sz="3200" b="1" dirty="0" smtClean="0">
                <a:solidFill>
                  <a:schemeClr val="tx2"/>
                </a:solidFill>
                <a:latin typeface="Times New Roman" pitchFamily="18" charset="0"/>
                <a:cs typeface="Times New Roman" pitchFamily="18" charset="0"/>
              </a:rPr>
              <a:t/>
            </a:r>
            <a:br>
              <a:rPr lang="it-IT" sz="3200" b="1" dirty="0" smtClean="0">
                <a:solidFill>
                  <a:schemeClr val="tx2"/>
                </a:solidFill>
                <a:latin typeface="Times New Roman" pitchFamily="18" charset="0"/>
                <a:cs typeface="Times New Roman" pitchFamily="18" charset="0"/>
              </a:rPr>
            </a:br>
            <a:r>
              <a:rPr lang="it-IT" sz="3600" b="1" dirty="0">
                <a:latin typeface="Times New Roman" pitchFamily="18" charset="0"/>
                <a:cs typeface="Times New Roman" pitchFamily="18" charset="0"/>
              </a:rPr>
              <a:t/>
            </a:r>
            <a:br>
              <a:rPr lang="it-IT" sz="3600" b="1" dirty="0">
                <a:latin typeface="Times New Roman" pitchFamily="18" charset="0"/>
                <a:cs typeface="Times New Roman" pitchFamily="18" charset="0"/>
              </a:rPr>
            </a:br>
            <a:r>
              <a:rPr lang="it-IT" sz="2000" dirty="0" smtClean="0">
                <a:latin typeface="Times New Roman" pitchFamily="18" charset="0"/>
                <a:cs typeface="Times New Roman" pitchFamily="18" charset="0"/>
              </a:rPr>
              <a:t>Francesca Lena, Ernesto Taurino, Riccardo De Lauretis</a:t>
            </a:r>
            <a:br>
              <a:rPr lang="it-IT" sz="2000" dirty="0" smtClean="0">
                <a:latin typeface="Times New Roman" pitchFamily="18" charset="0"/>
                <a:cs typeface="Times New Roman" pitchFamily="18" charset="0"/>
              </a:rPr>
            </a:br>
            <a:r>
              <a:rPr lang="it-IT" sz="2000" dirty="0" smtClean="0">
                <a:latin typeface="Times New Roman" pitchFamily="18" charset="0"/>
                <a:cs typeface="Times New Roman" pitchFamily="18" charset="0"/>
              </a:rPr>
              <a:t>ISPRA</a:t>
            </a:r>
            <a:br>
              <a:rPr lang="it-IT" sz="2000" dirty="0" smtClean="0">
                <a:latin typeface="Times New Roman" pitchFamily="18" charset="0"/>
                <a:cs typeface="Times New Roman" pitchFamily="18" charset="0"/>
              </a:rPr>
            </a:br>
            <a:endParaRPr lang="it-IT" sz="2000" dirty="0">
              <a:latin typeface="Times New Roman" pitchFamily="18" charset="0"/>
              <a:cs typeface="Times New Roman" pitchFamily="18" charset="0"/>
            </a:endParaRPr>
          </a:p>
        </p:txBody>
      </p:sp>
      <p:sp>
        <p:nvSpPr>
          <p:cNvPr id="3075" name="Text Box 4"/>
          <p:cNvSpPr txBox="1">
            <a:spLocks noChangeArrowheads="1"/>
          </p:cNvSpPr>
          <p:nvPr/>
        </p:nvSpPr>
        <p:spPr bwMode="auto">
          <a:xfrm>
            <a:off x="251520" y="6553200"/>
            <a:ext cx="3009900" cy="304800"/>
          </a:xfrm>
          <a:prstGeom prst="rect">
            <a:avLst/>
          </a:prstGeom>
          <a:noFill/>
          <a:ln w="9525">
            <a:noFill/>
            <a:miter lim="800000"/>
            <a:headEnd/>
            <a:tailEnd/>
          </a:ln>
        </p:spPr>
        <p:txBody>
          <a:bodyPr wrap="non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pic>
        <p:nvPicPr>
          <p:cNvPr id="3077" name="Picture 8"/>
          <p:cNvPicPr>
            <a:picLocks noChangeAspect="1" noChangeArrowheads="1"/>
          </p:cNvPicPr>
          <p:nvPr/>
        </p:nvPicPr>
        <p:blipFill>
          <a:blip r:embed="rId3" cstate="print"/>
          <a:srcRect/>
          <a:stretch>
            <a:fillRect/>
          </a:stretch>
        </p:blipFill>
        <p:spPr bwMode="auto">
          <a:xfrm>
            <a:off x="250825" y="0"/>
            <a:ext cx="2590800" cy="1152525"/>
          </a:xfrm>
          <a:prstGeom prst="rect">
            <a:avLst/>
          </a:prstGeom>
          <a:solidFill>
            <a:srgbClr val="FFFFFF"/>
          </a:solidFill>
          <a:ln w="9525">
            <a:noFill/>
            <a:miter lim="800000"/>
            <a:headEnd/>
            <a:tailEnd/>
          </a:ln>
        </p:spPr>
      </p:pic>
      <p:sp>
        <p:nvSpPr>
          <p:cNvPr id="8" name="Segnaposto piè di pagina 7"/>
          <p:cNvSpPr>
            <a:spLocks noGrp="1"/>
          </p:cNvSpPr>
          <p:nvPr>
            <p:ph type="ftr" sz="quarter" idx="11"/>
          </p:nvPr>
        </p:nvSpPr>
        <p:spPr>
          <a:xfrm>
            <a:off x="6284912" y="6525344"/>
            <a:ext cx="2895600" cy="332656"/>
          </a:xfrm>
        </p:spPr>
        <p:txBody>
          <a:bodyPr/>
          <a:lstStyle/>
          <a:p>
            <a:r>
              <a:rPr lang="it-IT" sz="1400" b="1" dirty="0" smtClean="0">
                <a:latin typeface="Times New Roman" pitchFamily="18" charset="0"/>
                <a:cs typeface="Times New Roman" pitchFamily="18" charset="0"/>
              </a:rPr>
              <a:t>Roma 7 dicembre 2012</a:t>
            </a:r>
            <a:endParaRPr lang="it-IT" sz="1400" b="1" dirty="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9"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pic>
        <p:nvPicPr>
          <p:cNvPr id="195591" name="Picture 1031"/>
          <p:cNvPicPr>
            <a:picLocks noChangeAspect="1" noChangeArrowheads="1"/>
          </p:cNvPicPr>
          <p:nvPr/>
        </p:nvPicPr>
        <p:blipFill>
          <a:blip r:embed="rId4" cstate="print"/>
          <a:srcRect/>
          <a:stretch>
            <a:fillRect/>
          </a:stretch>
        </p:blipFill>
        <p:spPr bwMode="auto">
          <a:xfrm flipH="1">
            <a:off x="6629400" y="1676400"/>
            <a:ext cx="2209800" cy="2154238"/>
          </a:xfrm>
          <a:prstGeom prst="rect">
            <a:avLst/>
          </a:prstGeom>
          <a:noFill/>
          <a:ln w="9525">
            <a:noFill/>
            <a:miter lim="800000"/>
            <a:headEnd/>
            <a:tailEnd/>
          </a:ln>
          <a:effectLst/>
        </p:spPr>
      </p:pic>
      <p:sp>
        <p:nvSpPr>
          <p:cNvPr id="195592" name="Text Box 14"/>
          <p:cNvSpPr txBox="1">
            <a:spLocks noChangeArrowheads="1"/>
          </p:cNvSpPr>
          <p:nvPr/>
        </p:nvSpPr>
        <p:spPr bwMode="auto">
          <a:xfrm>
            <a:off x="685800" y="1744216"/>
            <a:ext cx="5760000" cy="954107"/>
          </a:xfrm>
          <a:prstGeom prst="rect">
            <a:avLst/>
          </a:prstGeom>
          <a:noFill/>
          <a:ln w="9525">
            <a:noFill/>
            <a:miter lim="800000"/>
            <a:headEnd/>
            <a:tailEnd/>
          </a:ln>
        </p:spPr>
        <p:txBody>
          <a:bodyPr>
            <a:spAutoFit/>
          </a:bodyPr>
          <a:lstStyle/>
          <a:p>
            <a:pPr algn="just"/>
            <a:r>
              <a:rPr lang="it-IT" sz="1400" dirty="0" smtClean="0">
                <a:solidFill>
                  <a:schemeClr val="tx1"/>
                </a:solidFill>
                <a:cs typeface="Times New Roman" pitchFamily="18" charset="0"/>
              </a:rPr>
              <a:t>L’ipotesi, in questo caso, è che la distribuzione </a:t>
            </a:r>
            <a:r>
              <a:rPr lang="it-IT" sz="1400" dirty="0">
                <a:solidFill>
                  <a:schemeClr val="tx1"/>
                </a:solidFill>
                <a:cs typeface="Times New Roman" pitchFamily="18" charset="0"/>
              </a:rPr>
              <a:t>delle emissioni per queste categorie di </a:t>
            </a:r>
            <a:r>
              <a:rPr lang="it-IT" sz="1400" dirty="0" smtClean="0">
                <a:solidFill>
                  <a:schemeClr val="tx1"/>
                </a:solidFill>
                <a:cs typeface="Times New Roman" pitchFamily="18" charset="0"/>
              </a:rPr>
              <a:t>veicoli sia legata </a:t>
            </a:r>
            <a:r>
              <a:rPr lang="it-IT" sz="1400" dirty="0">
                <a:solidFill>
                  <a:schemeClr val="tx1"/>
                </a:solidFill>
                <a:cs typeface="Times New Roman" pitchFamily="18" charset="0"/>
              </a:rPr>
              <a:t>maggiormente all’intensità dell’attività economica piuttosto che alla densità della popolazione o del parco </a:t>
            </a:r>
            <a:r>
              <a:rPr lang="it-IT" sz="1400" dirty="0" smtClean="0">
                <a:solidFill>
                  <a:schemeClr val="tx1"/>
                </a:solidFill>
                <a:cs typeface="Times New Roman" pitchFamily="18" charset="0"/>
              </a:rPr>
              <a:t>veicolare</a:t>
            </a:r>
            <a:endParaRPr lang="it-IT" sz="1400" dirty="0">
              <a:solidFill>
                <a:schemeClr val="tx1"/>
              </a:solidFill>
              <a:cs typeface="Times New Roman" pitchFamily="18" charset="0"/>
            </a:endParaRPr>
          </a:p>
        </p:txBody>
      </p:sp>
      <p:pic>
        <p:nvPicPr>
          <p:cNvPr id="195594" name="Picture 1034"/>
          <p:cNvPicPr>
            <a:picLocks noChangeAspect="1" noChangeArrowheads="1"/>
          </p:cNvPicPr>
          <p:nvPr/>
        </p:nvPicPr>
        <p:blipFill>
          <a:blip r:embed="rId5" cstate="print"/>
          <a:srcRect/>
          <a:stretch>
            <a:fillRect/>
          </a:stretch>
        </p:blipFill>
        <p:spPr bwMode="auto">
          <a:xfrm flipH="1">
            <a:off x="7239000" y="4114800"/>
            <a:ext cx="1295400" cy="990600"/>
          </a:xfrm>
          <a:prstGeom prst="rect">
            <a:avLst/>
          </a:prstGeom>
          <a:noFill/>
          <a:ln w="9525">
            <a:noFill/>
            <a:miter lim="800000"/>
            <a:headEnd/>
            <a:tailEnd/>
          </a:ln>
          <a:effectLst/>
        </p:spPr>
      </p:pic>
      <p:sp>
        <p:nvSpPr>
          <p:cNvPr id="12"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3"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9" name="Text Box 14"/>
          <p:cNvSpPr txBox="1">
            <a:spLocks noChangeArrowheads="1"/>
          </p:cNvSpPr>
          <p:nvPr/>
        </p:nvSpPr>
        <p:spPr bwMode="auto">
          <a:xfrm>
            <a:off x="664725" y="3645024"/>
            <a:ext cx="5760000" cy="954107"/>
          </a:xfrm>
          <a:prstGeom prst="rect">
            <a:avLst/>
          </a:prstGeom>
          <a:noFill/>
          <a:ln w="9525">
            <a:noFill/>
            <a:miter lim="800000"/>
            <a:headEnd/>
            <a:tailEnd/>
          </a:ln>
        </p:spPr>
        <p:txBody>
          <a:bodyPr>
            <a:spAutoFit/>
          </a:bodyPr>
          <a:lstStyle/>
          <a:p>
            <a:pPr algn="just" eaLnBrk="0" hangingPunct="0"/>
            <a:r>
              <a:rPr lang="it-IT" sz="1400" b="0" dirty="0" smtClean="0">
                <a:solidFill>
                  <a:schemeClr val="tx1"/>
                </a:solidFill>
                <a:cs typeface="Times New Roman" pitchFamily="18" charset="0"/>
              </a:rPr>
              <a:t>Questa metodologia riguarda </a:t>
            </a:r>
            <a:r>
              <a:rPr lang="it-IT" sz="1400" b="0" dirty="0">
                <a:solidFill>
                  <a:schemeClr val="tx1"/>
                </a:solidFill>
                <a:cs typeface="Times New Roman" pitchFamily="18" charset="0"/>
              </a:rPr>
              <a:t>solo le emissioni relative alle modalità di guida urbana e extraurbana  dovute ai mezzi commerciali, cioè le categorie COPERT “Light Duty </a:t>
            </a:r>
            <a:r>
              <a:rPr lang="it-IT" sz="1400" b="0" dirty="0" err="1">
                <a:solidFill>
                  <a:schemeClr val="tx1"/>
                </a:solidFill>
                <a:cs typeface="Times New Roman" pitchFamily="18" charset="0"/>
              </a:rPr>
              <a:t>Vehicles</a:t>
            </a:r>
            <a:r>
              <a:rPr lang="it-IT" sz="1400" b="0" dirty="0">
                <a:solidFill>
                  <a:schemeClr val="tx1"/>
                </a:solidFill>
                <a:cs typeface="Times New Roman" pitchFamily="18" charset="0"/>
              </a:rPr>
              <a:t>” e “</a:t>
            </a:r>
            <a:r>
              <a:rPr lang="it-IT" sz="1400" b="0" dirty="0" err="1">
                <a:solidFill>
                  <a:schemeClr val="tx1"/>
                </a:solidFill>
                <a:cs typeface="Times New Roman" pitchFamily="18" charset="0"/>
              </a:rPr>
              <a:t>Heavy</a:t>
            </a:r>
            <a:r>
              <a:rPr lang="it-IT" sz="1400" b="0" dirty="0">
                <a:solidFill>
                  <a:schemeClr val="tx1"/>
                </a:solidFill>
                <a:cs typeface="Times New Roman" pitchFamily="18" charset="0"/>
              </a:rPr>
              <a:t> Duty </a:t>
            </a:r>
            <a:r>
              <a:rPr lang="it-IT" sz="1400" b="0" dirty="0" err="1" smtClean="0">
                <a:solidFill>
                  <a:schemeClr val="tx1"/>
                </a:solidFill>
                <a:cs typeface="Times New Roman" pitchFamily="18" charset="0"/>
              </a:rPr>
              <a:t>Vehicles</a:t>
            </a:r>
            <a:r>
              <a:rPr lang="it-IT" sz="1400" b="0" dirty="0" smtClean="0">
                <a:solidFill>
                  <a:schemeClr val="tx1"/>
                </a:solidFill>
                <a:cs typeface="Times New Roman" pitchFamily="18" charset="0"/>
              </a:rPr>
              <a:t>”, </a:t>
            </a:r>
            <a:r>
              <a:rPr lang="it-IT" sz="1400" b="0" dirty="0">
                <a:solidFill>
                  <a:schemeClr val="tx1"/>
                </a:solidFill>
                <a:cs typeface="Times New Roman" pitchFamily="18" charset="0"/>
              </a:rPr>
              <a:t>corrispondenti ai settori  SNAP 0702 e </a:t>
            </a:r>
            <a:r>
              <a:rPr lang="it-IT" sz="1400" b="0" dirty="0" smtClean="0">
                <a:solidFill>
                  <a:schemeClr val="tx1"/>
                </a:solidFill>
                <a:cs typeface="Times New Roman" pitchFamily="18" charset="0"/>
              </a:rPr>
              <a:t>0703</a:t>
            </a:r>
            <a:endParaRPr lang="it-IT" sz="1400" b="0" dirty="0">
              <a:solidFill>
                <a:schemeClr val="tx1"/>
              </a:solidFill>
              <a:cs typeface="Times New Roman" pitchFamily="18" charset="0"/>
            </a:endParaRPr>
          </a:p>
        </p:txBody>
      </p:sp>
      <p:sp>
        <p:nvSpPr>
          <p:cNvPr id="10" name="Text Box 14"/>
          <p:cNvSpPr txBox="1">
            <a:spLocks noChangeArrowheads="1"/>
          </p:cNvSpPr>
          <p:nvPr/>
        </p:nvSpPr>
        <p:spPr bwMode="auto">
          <a:xfrm>
            <a:off x="683568" y="2690917"/>
            <a:ext cx="5760000" cy="954107"/>
          </a:xfrm>
          <a:prstGeom prst="rect">
            <a:avLst/>
          </a:prstGeom>
          <a:noFill/>
          <a:ln w="9525">
            <a:noFill/>
            <a:miter lim="800000"/>
            <a:headEnd/>
            <a:tailEnd/>
          </a:ln>
        </p:spPr>
        <p:txBody>
          <a:bodyPr>
            <a:spAutoFit/>
          </a:bodyPr>
          <a:lstStyle/>
          <a:p>
            <a:pPr algn="just" eaLnBrk="0" hangingPunct="0"/>
            <a:r>
              <a:rPr lang="it-IT" sz="1400" b="0" dirty="0" smtClean="0">
                <a:solidFill>
                  <a:schemeClr val="tx1"/>
                </a:solidFill>
                <a:cs typeface="Times New Roman" pitchFamily="18" charset="0"/>
              </a:rPr>
              <a:t>I </a:t>
            </a:r>
            <a:r>
              <a:rPr lang="it-IT" sz="1400" b="0" dirty="0">
                <a:solidFill>
                  <a:schemeClr val="tx1"/>
                </a:solidFill>
                <a:cs typeface="Times New Roman" pitchFamily="18" charset="0"/>
              </a:rPr>
              <a:t>dati di base per questa disaggregazione sono stati pubblicati sul sito dell’Istituto </a:t>
            </a:r>
            <a:r>
              <a:rPr lang="it-IT" sz="1400" b="0" dirty="0" err="1">
                <a:solidFill>
                  <a:schemeClr val="tx1"/>
                </a:solidFill>
                <a:cs typeface="Times New Roman" pitchFamily="18" charset="0"/>
              </a:rPr>
              <a:t>Tagliacarne</a:t>
            </a:r>
            <a:r>
              <a:rPr lang="it-IT" sz="1400" b="0" dirty="0">
                <a:solidFill>
                  <a:schemeClr val="tx1"/>
                </a:solidFill>
                <a:cs typeface="Times New Roman" pitchFamily="18" charset="0"/>
              </a:rPr>
              <a:t> (consultazione settembre 2004)) per l’anno 2000 e dall’Istat  per il </a:t>
            </a:r>
            <a:r>
              <a:rPr lang="it-IT" sz="1400" b="0" dirty="0" smtClean="0">
                <a:solidFill>
                  <a:schemeClr val="tx1"/>
                </a:solidFill>
                <a:cs typeface="Times New Roman" pitchFamily="18" charset="0"/>
              </a:rPr>
              <a:t>2005. Per l’anno 2010 sono stati utilizzati i valori provinciali relativi al 2009, sempre di fonte ISTAT.</a:t>
            </a:r>
            <a:endParaRPr lang="it-IT" sz="1400" b="0" dirty="0">
              <a:solidFill>
                <a:schemeClr val="tx1"/>
              </a:solidFill>
              <a:cs typeface="Times New Roman" pitchFamily="18" charset="0"/>
            </a:endParaRPr>
          </a:p>
        </p:txBody>
      </p:sp>
      <p:sp>
        <p:nvSpPr>
          <p:cNvPr id="11" name="Text Box 14"/>
          <p:cNvSpPr txBox="1">
            <a:spLocks noChangeArrowheads="1"/>
          </p:cNvSpPr>
          <p:nvPr/>
        </p:nvSpPr>
        <p:spPr bwMode="auto">
          <a:xfrm>
            <a:off x="668089" y="4653136"/>
            <a:ext cx="5760000" cy="738664"/>
          </a:xfrm>
          <a:prstGeom prst="rect">
            <a:avLst/>
          </a:prstGeom>
          <a:noFill/>
          <a:ln w="9525">
            <a:noFill/>
            <a:miter lim="800000"/>
            <a:headEnd/>
            <a:tailEnd/>
          </a:ln>
        </p:spPr>
        <p:txBody>
          <a:bodyPr>
            <a:spAutoFit/>
          </a:bodyPr>
          <a:lstStyle/>
          <a:p>
            <a:pPr algn="just" eaLnBrk="0" hangingPunct="0"/>
            <a:r>
              <a:rPr lang="it-IT" sz="1400" b="0" dirty="0" smtClean="0">
                <a:solidFill>
                  <a:schemeClr val="tx1"/>
                </a:solidFill>
                <a:cs typeface="Times New Roman" pitchFamily="18" charset="0"/>
              </a:rPr>
              <a:t>I </a:t>
            </a:r>
            <a:r>
              <a:rPr lang="it-IT" sz="1400" b="0" dirty="0">
                <a:solidFill>
                  <a:schemeClr val="tx1"/>
                </a:solidFill>
                <a:cs typeface="Times New Roman" pitchFamily="18" charset="0"/>
              </a:rPr>
              <a:t>risultati evidenziano una correzione della distribuzione delle emissioni del trasporto merci su strada verso le province economicamente più importanti, in generale verso le province settentrionali</a:t>
            </a:r>
            <a:r>
              <a:rPr lang="it-IT" sz="1400" b="0" dirty="0" smtClean="0">
                <a:solidFill>
                  <a:schemeClr val="tx1"/>
                </a:solidFill>
                <a:cs typeface="Times New Roman" pitchFamily="18" charset="0"/>
              </a:rPr>
              <a:t>.</a:t>
            </a:r>
          </a:p>
        </p:txBody>
      </p:sp>
      <p:sp>
        <p:nvSpPr>
          <p:cNvPr id="14" name="Text Box 14"/>
          <p:cNvSpPr txBox="1">
            <a:spLocks noChangeArrowheads="1"/>
          </p:cNvSpPr>
          <p:nvPr/>
        </p:nvSpPr>
        <p:spPr bwMode="auto">
          <a:xfrm>
            <a:off x="665666" y="5445224"/>
            <a:ext cx="5760000" cy="954107"/>
          </a:xfrm>
          <a:prstGeom prst="rect">
            <a:avLst/>
          </a:prstGeom>
          <a:noFill/>
          <a:ln w="9525">
            <a:noFill/>
            <a:miter lim="800000"/>
            <a:headEnd/>
            <a:tailEnd/>
          </a:ln>
        </p:spPr>
        <p:txBody>
          <a:bodyPr>
            <a:spAutoFit/>
          </a:bodyPr>
          <a:lstStyle/>
          <a:p>
            <a:pPr algn="just" eaLnBrk="0" hangingPunct="0"/>
            <a:r>
              <a:rPr lang="it-IT" sz="1400" b="0" dirty="0" err="1" smtClean="0">
                <a:solidFill>
                  <a:schemeClr val="tx1"/>
                </a:solidFill>
                <a:cs typeface="Times New Roman" pitchFamily="18" charset="0"/>
              </a:rPr>
              <a:t>Liburdi</a:t>
            </a:r>
            <a:r>
              <a:rPr lang="it-IT" sz="1400" b="0" dirty="0" smtClean="0">
                <a:solidFill>
                  <a:schemeClr val="tx1"/>
                </a:solidFill>
                <a:cs typeface="Times New Roman" pitchFamily="18" charset="0"/>
              </a:rPr>
              <a:t> R., Contaldi M.: una metodologia alternativa per la disaggregazione a livello provinciale delle emissioni nazionali dei veicoli commerciali leggeri e pesanti su ciclo di guida urbano ed extraurbano: </a:t>
            </a:r>
            <a:r>
              <a:rPr lang="it-IT" sz="1400" b="0" i="1" u="sng" dirty="0" smtClean="0">
                <a:solidFill>
                  <a:srgbClr val="008000"/>
                </a:solidFill>
                <a:cs typeface="Times New Roman" pitchFamily="18" charset="0"/>
              </a:rPr>
              <a:t>http://www.sinanet.isprambiente.it/</a:t>
            </a:r>
            <a:r>
              <a:rPr lang="it-IT" sz="1400" b="0" i="1" u="sng" dirty="0" err="1" smtClean="0">
                <a:solidFill>
                  <a:srgbClr val="008000"/>
                </a:solidFill>
                <a:cs typeface="Times New Roman" pitchFamily="18" charset="0"/>
              </a:rPr>
              <a:t>it</a:t>
            </a:r>
            <a:r>
              <a:rPr lang="it-IT" sz="1400" b="0" i="1" u="sng" dirty="0" smtClean="0">
                <a:solidFill>
                  <a:srgbClr val="008000"/>
                </a:solidFill>
                <a:cs typeface="Times New Roman" pitchFamily="18" charset="0"/>
              </a:rPr>
              <a:t>/EPT/documentazione</a:t>
            </a:r>
            <a:endParaRPr lang="it-IT" sz="1400" b="0" i="1" u="sng" dirty="0">
              <a:solidFill>
                <a:srgbClr val="008000"/>
              </a:solidFill>
              <a:cs typeface="Times New Roman" pitchFamily="18" charset="0"/>
            </a:endParaRPr>
          </a:p>
        </p:txBody>
      </p:sp>
      <p:sp>
        <p:nvSpPr>
          <p:cNvPr id="195586" name="Text Box 20"/>
          <p:cNvSpPr txBox="1">
            <a:spLocks noChangeArrowheads="1"/>
          </p:cNvSpPr>
          <p:nvPr/>
        </p:nvSpPr>
        <p:spPr bwMode="auto">
          <a:xfrm>
            <a:off x="971550" y="692150"/>
            <a:ext cx="6913563" cy="822325"/>
          </a:xfrm>
          <a:prstGeom prst="rect">
            <a:avLst/>
          </a:prstGeom>
          <a:noFill/>
          <a:ln w="9525">
            <a:noFill/>
            <a:miter lim="800000"/>
            <a:headEnd/>
            <a:tailEnd/>
          </a:ln>
        </p:spPr>
        <p:txBody>
          <a:bodyPr>
            <a:spAutoFit/>
          </a:bodyPr>
          <a:lstStyle/>
          <a:p>
            <a:r>
              <a:rPr lang="it-IT" dirty="0">
                <a:cs typeface="Times New Roman" pitchFamily="18" charset="0"/>
              </a:rPr>
              <a:t>Disaggregazione provinciale: metodologia basata sul valore aggiunto per i veicoli commerciali</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5592"/>
                                        </p:tgtEl>
                                        <p:attrNameLst>
                                          <p:attrName>style.visibility</p:attrName>
                                        </p:attrNameLst>
                                      </p:cBhvr>
                                      <p:to>
                                        <p:strVal val="visible"/>
                                      </p:to>
                                    </p:set>
                                    <p:anim calcmode="lin" valueType="num">
                                      <p:cBhvr additive="base">
                                        <p:cTn id="7" dur="500" fill="hold"/>
                                        <p:tgtEl>
                                          <p:spTgt spid="195592"/>
                                        </p:tgtEl>
                                        <p:attrNameLst>
                                          <p:attrName>ppt_x</p:attrName>
                                        </p:attrNameLst>
                                      </p:cBhvr>
                                      <p:tavLst>
                                        <p:tav tm="0">
                                          <p:val>
                                            <p:strVal val="0-#ppt_w/2"/>
                                          </p:val>
                                        </p:tav>
                                        <p:tav tm="100000">
                                          <p:val>
                                            <p:strVal val="#ppt_x"/>
                                          </p:val>
                                        </p:tav>
                                      </p:tavLst>
                                    </p:anim>
                                    <p:anim calcmode="lin" valueType="num">
                                      <p:cBhvr additive="base">
                                        <p:cTn id="8" dur="500" fill="hold"/>
                                        <p:tgtEl>
                                          <p:spTgt spid="1955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92" grpId="0"/>
      <p:bldP spid="9" grpId="0"/>
      <p:bldP spid="10" grpId="0"/>
      <p:bldP spid="11"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a:spLocks noChangeArrowheads="1"/>
          </p:cNvSpPr>
          <p:nvPr/>
        </p:nvSpPr>
        <p:spPr bwMode="auto">
          <a:xfrm>
            <a:off x="971550" y="692150"/>
            <a:ext cx="6913563" cy="830997"/>
          </a:xfrm>
          <a:prstGeom prst="rect">
            <a:avLst/>
          </a:prstGeom>
          <a:noFill/>
          <a:ln w="9525">
            <a:noFill/>
            <a:miter lim="800000"/>
            <a:headEnd/>
            <a:tailEnd/>
          </a:ln>
        </p:spPr>
        <p:txBody>
          <a:bodyPr>
            <a:spAutoFit/>
          </a:bodyPr>
          <a:lstStyle/>
          <a:p>
            <a:r>
              <a:rPr lang="it-IT" dirty="0">
                <a:cs typeface="Times New Roman" pitchFamily="18" charset="0"/>
              </a:rPr>
              <a:t>Disaggregazione provinciale: metodologia basata </a:t>
            </a:r>
            <a:r>
              <a:rPr lang="it-IT" dirty="0" smtClean="0">
                <a:cs typeface="Times New Roman" pitchFamily="18" charset="0"/>
              </a:rPr>
              <a:t>sulle percorrenze dei veicoli sulle tratte autostradali</a:t>
            </a:r>
            <a:endParaRPr lang="it-IT" dirty="0">
              <a:cs typeface="Times New Roman" pitchFamily="18" charset="0"/>
            </a:endParaRPr>
          </a:p>
        </p:txBody>
      </p:sp>
      <p:sp>
        <p:nvSpPr>
          <p:cNvPr id="5" name="Text Box 14"/>
          <p:cNvSpPr txBox="1">
            <a:spLocks noChangeArrowheads="1"/>
          </p:cNvSpPr>
          <p:nvPr/>
        </p:nvSpPr>
        <p:spPr bwMode="auto">
          <a:xfrm>
            <a:off x="723868" y="1988840"/>
            <a:ext cx="7774632" cy="523220"/>
          </a:xfrm>
          <a:prstGeom prst="rect">
            <a:avLst/>
          </a:prstGeom>
          <a:noFill/>
          <a:ln w="9525">
            <a:noFill/>
            <a:miter lim="800000"/>
            <a:headEnd/>
            <a:tailEnd/>
          </a:ln>
        </p:spPr>
        <p:txBody>
          <a:bodyPr wrap="square">
            <a:spAutoFit/>
          </a:bodyPr>
          <a:lstStyle/>
          <a:p>
            <a:pPr algn="just"/>
            <a:r>
              <a:rPr lang="it-IT" sz="1400" dirty="0" smtClean="0">
                <a:solidFill>
                  <a:schemeClr val="tx1"/>
                </a:solidFill>
                <a:cs typeface="Times New Roman" pitchFamily="18" charset="0"/>
              </a:rPr>
              <a:t>L’ipotesi, in quest’ultimo caso, è che la distribuzione </a:t>
            </a:r>
            <a:r>
              <a:rPr lang="it-IT" sz="1400" dirty="0">
                <a:solidFill>
                  <a:schemeClr val="tx1"/>
                </a:solidFill>
                <a:cs typeface="Times New Roman" pitchFamily="18" charset="0"/>
              </a:rPr>
              <a:t>delle emissioni </a:t>
            </a:r>
            <a:r>
              <a:rPr lang="it-IT" sz="1400" dirty="0" smtClean="0">
                <a:solidFill>
                  <a:schemeClr val="tx1"/>
                </a:solidFill>
                <a:cs typeface="Times New Roman" pitchFamily="18" charset="0"/>
              </a:rPr>
              <a:t>sulle tratte autostradali (non solo a pedaggio) sia fortemente correlata ai km effettivamente percorsi </a:t>
            </a:r>
          </a:p>
        </p:txBody>
      </p:sp>
      <p:sp>
        <p:nvSpPr>
          <p:cNvPr id="6"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7"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8" name="Freccia a destra 7"/>
          <p:cNvSpPr/>
          <p:nvPr/>
        </p:nvSpPr>
        <p:spPr bwMode="auto">
          <a:xfrm>
            <a:off x="4572000" y="3645024"/>
            <a:ext cx="978408" cy="484632"/>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it-IT" sz="2400" b="1" i="0" u="none" strike="noStrike" cap="none" normalizeH="0" baseline="0" smtClean="0">
              <a:ln>
                <a:noFill/>
              </a:ln>
              <a:solidFill>
                <a:schemeClr val="tx2"/>
              </a:solidFill>
              <a:effectLst/>
              <a:latin typeface="Times New Roman" pitchFamily="18" charset="0"/>
              <a:cs typeface="Arial" charset="0"/>
            </a:endParaRPr>
          </a:p>
        </p:txBody>
      </p:sp>
      <p:sp>
        <p:nvSpPr>
          <p:cNvPr id="9" name="Freccia a destra 8"/>
          <p:cNvSpPr/>
          <p:nvPr/>
        </p:nvSpPr>
        <p:spPr bwMode="auto">
          <a:xfrm>
            <a:off x="4644008" y="3645024"/>
            <a:ext cx="978408" cy="484632"/>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it-IT" sz="2400" b="1" i="0" u="none" strike="noStrike" cap="none" normalizeH="0" baseline="0" smtClean="0">
              <a:ln>
                <a:noFill/>
              </a:ln>
              <a:solidFill>
                <a:schemeClr val="tx2"/>
              </a:solidFill>
              <a:effectLst/>
              <a:latin typeface="Times New Roman" pitchFamily="18" charset="0"/>
              <a:cs typeface="Arial" charset="0"/>
            </a:endParaRPr>
          </a:p>
        </p:txBody>
      </p:sp>
      <p:sp>
        <p:nvSpPr>
          <p:cNvPr id="10" name="Text Box 14"/>
          <p:cNvSpPr txBox="1">
            <a:spLocks noChangeArrowheads="1"/>
          </p:cNvSpPr>
          <p:nvPr/>
        </p:nvSpPr>
        <p:spPr bwMode="auto">
          <a:xfrm>
            <a:off x="757808" y="3356992"/>
            <a:ext cx="7774632" cy="954107"/>
          </a:xfrm>
          <a:prstGeom prst="rect">
            <a:avLst/>
          </a:prstGeom>
          <a:noFill/>
          <a:ln w="9525">
            <a:noFill/>
            <a:miter lim="800000"/>
            <a:headEnd/>
            <a:tailEnd/>
          </a:ln>
        </p:spPr>
        <p:txBody>
          <a:bodyPr wrap="square">
            <a:spAutoFit/>
          </a:bodyPr>
          <a:lstStyle/>
          <a:p>
            <a:pPr algn="just" eaLnBrk="0" hangingPunct="0"/>
            <a:r>
              <a:rPr lang="it-IT" sz="1400" b="0" dirty="0" smtClean="0">
                <a:solidFill>
                  <a:schemeClr val="tx1"/>
                </a:solidFill>
                <a:cs typeface="Times New Roman" pitchFamily="18" charset="0"/>
              </a:rPr>
              <a:t>Il reticolo autostradale di AISCAT comprende tutte le autostrade a pedaggio e ad ogni tratta è associato un dato cumulativo annuo della relativa percorrenza (</a:t>
            </a:r>
            <a:r>
              <a:rPr lang="it-IT" sz="1400" b="0" i="1" dirty="0" err="1" smtClean="0">
                <a:solidFill>
                  <a:schemeClr val="tx1"/>
                </a:solidFill>
                <a:cs typeface="Times New Roman" pitchFamily="18" charset="0"/>
              </a:rPr>
              <a:t>veic</a:t>
            </a:r>
            <a:r>
              <a:rPr lang="it-IT" sz="1400" b="0" i="1" dirty="0" smtClean="0">
                <a:solidFill>
                  <a:schemeClr val="tx1"/>
                </a:solidFill>
                <a:cs typeface="Times New Roman" pitchFamily="18" charset="0"/>
              </a:rPr>
              <a:t> x km</a:t>
            </a:r>
            <a:r>
              <a:rPr lang="it-IT" sz="1400" b="0" dirty="0" smtClean="0">
                <a:solidFill>
                  <a:schemeClr val="tx1"/>
                </a:solidFill>
                <a:cs typeface="Times New Roman" pitchFamily="18" charset="0"/>
              </a:rPr>
              <a:t>) per i </a:t>
            </a:r>
            <a:r>
              <a:rPr lang="it-IT" sz="1400" b="0" i="1" dirty="0" smtClean="0">
                <a:solidFill>
                  <a:schemeClr val="tx1"/>
                </a:solidFill>
                <a:cs typeface="Times New Roman" pitchFamily="18" charset="0"/>
              </a:rPr>
              <a:t>veicoli leggeri </a:t>
            </a:r>
            <a:r>
              <a:rPr lang="it-IT" sz="1400" b="0" dirty="0" smtClean="0">
                <a:solidFill>
                  <a:schemeClr val="tx1"/>
                </a:solidFill>
                <a:cs typeface="Times New Roman" pitchFamily="18" charset="0"/>
              </a:rPr>
              <a:t>(autovetture e motocicli) e per i </a:t>
            </a:r>
            <a:r>
              <a:rPr lang="it-IT" sz="1400" b="0" i="1" dirty="0" smtClean="0">
                <a:solidFill>
                  <a:schemeClr val="tx1"/>
                </a:solidFill>
                <a:cs typeface="Times New Roman" pitchFamily="18" charset="0"/>
              </a:rPr>
              <a:t>veicoli pesanti </a:t>
            </a:r>
            <a:r>
              <a:rPr lang="it-IT" sz="1400" b="0" dirty="0" smtClean="0">
                <a:solidFill>
                  <a:schemeClr val="tx1"/>
                </a:solidFill>
                <a:cs typeface="Times New Roman" pitchFamily="18" charset="0"/>
              </a:rPr>
              <a:t>(automezzi leggeri, pesanti e autobus). </a:t>
            </a:r>
          </a:p>
          <a:p>
            <a:pPr algn="just" eaLnBrk="0" hangingPunct="0"/>
            <a:r>
              <a:rPr lang="it-IT" sz="1400" b="0" dirty="0" smtClean="0">
                <a:solidFill>
                  <a:schemeClr val="tx1"/>
                </a:solidFill>
                <a:cs typeface="Times New Roman" pitchFamily="18" charset="0"/>
              </a:rPr>
              <a:t>Il flusso cumulativo annuo è stato utilizzato come </a:t>
            </a:r>
            <a:r>
              <a:rPr lang="it-IT" sz="1400" b="0" dirty="0" err="1" smtClean="0">
                <a:solidFill>
                  <a:schemeClr val="tx1"/>
                </a:solidFill>
                <a:cs typeface="Times New Roman" pitchFamily="18" charset="0"/>
              </a:rPr>
              <a:t>proxy</a:t>
            </a:r>
            <a:r>
              <a:rPr lang="it-IT" sz="1400" b="0" dirty="0" smtClean="0">
                <a:solidFill>
                  <a:schemeClr val="tx1"/>
                </a:solidFill>
                <a:cs typeface="Times New Roman" pitchFamily="18" charset="0"/>
              </a:rPr>
              <a:t>.</a:t>
            </a:r>
            <a:endParaRPr lang="it-IT" sz="1400" b="0" dirty="0">
              <a:solidFill>
                <a:schemeClr val="tx1"/>
              </a:solidFill>
              <a:cs typeface="Times New Roman" pitchFamily="18" charset="0"/>
            </a:endParaRPr>
          </a:p>
        </p:txBody>
      </p:sp>
      <p:sp>
        <p:nvSpPr>
          <p:cNvPr id="11" name="Text Box 14"/>
          <p:cNvSpPr txBox="1">
            <a:spLocks noChangeArrowheads="1"/>
          </p:cNvSpPr>
          <p:nvPr/>
        </p:nvSpPr>
        <p:spPr bwMode="auto">
          <a:xfrm>
            <a:off x="755576" y="2628201"/>
            <a:ext cx="7774632" cy="523220"/>
          </a:xfrm>
          <a:prstGeom prst="rect">
            <a:avLst/>
          </a:prstGeom>
          <a:noFill/>
          <a:ln w="9525">
            <a:noFill/>
            <a:miter lim="800000"/>
            <a:headEnd/>
            <a:tailEnd/>
          </a:ln>
        </p:spPr>
        <p:txBody>
          <a:bodyPr wrap="square">
            <a:spAutoFit/>
          </a:bodyPr>
          <a:lstStyle/>
          <a:p>
            <a:pPr algn="just" eaLnBrk="0" hangingPunct="0"/>
            <a:r>
              <a:rPr lang="it-IT" sz="1400" b="0" dirty="0" smtClean="0">
                <a:solidFill>
                  <a:schemeClr val="tx1"/>
                </a:solidFill>
                <a:cs typeface="Times New Roman" pitchFamily="18" charset="0"/>
              </a:rPr>
              <a:t>I dati di base per questa disaggregazione sono stati forniti da AISCAT (2005 e 2010) e da TELEATLAS (anno 2008) e dai Piani Regionali del Traffico.</a:t>
            </a:r>
          </a:p>
        </p:txBody>
      </p:sp>
      <p:sp>
        <p:nvSpPr>
          <p:cNvPr id="12" name="Text Box 14"/>
          <p:cNvSpPr txBox="1">
            <a:spLocks noChangeArrowheads="1"/>
          </p:cNvSpPr>
          <p:nvPr/>
        </p:nvSpPr>
        <p:spPr bwMode="auto">
          <a:xfrm>
            <a:off x="755576" y="4553833"/>
            <a:ext cx="7774632" cy="1169551"/>
          </a:xfrm>
          <a:prstGeom prst="rect">
            <a:avLst/>
          </a:prstGeom>
          <a:noFill/>
          <a:ln w="9525">
            <a:noFill/>
            <a:miter lim="800000"/>
            <a:headEnd/>
            <a:tailEnd/>
          </a:ln>
        </p:spPr>
        <p:txBody>
          <a:bodyPr wrap="square">
            <a:spAutoFit/>
          </a:bodyPr>
          <a:lstStyle/>
          <a:p>
            <a:pPr algn="just" eaLnBrk="0" hangingPunct="0"/>
            <a:r>
              <a:rPr lang="it-IT" sz="1400" b="0" dirty="0" smtClean="0">
                <a:solidFill>
                  <a:schemeClr val="tx1"/>
                </a:solidFill>
                <a:cs typeface="Times New Roman" pitchFamily="18" charset="0"/>
              </a:rPr>
              <a:t>Attraverso i dati TELEATLAS, ogni tratta AISCAT è stato associato ad un segmento </a:t>
            </a:r>
            <a:r>
              <a:rPr lang="it-IT" sz="1400" b="0" dirty="0" err="1" smtClean="0">
                <a:solidFill>
                  <a:srgbClr val="FF0000"/>
                </a:solidFill>
                <a:cs typeface="Times New Roman" pitchFamily="18" charset="0"/>
              </a:rPr>
              <a:t>georeferenziato</a:t>
            </a:r>
            <a:r>
              <a:rPr lang="it-IT" sz="1400" b="0" dirty="0" smtClean="0">
                <a:solidFill>
                  <a:schemeClr val="tx1"/>
                </a:solidFill>
                <a:cs typeface="Times New Roman" pitchFamily="18" charset="0"/>
              </a:rPr>
              <a:t>, per l’attribuzione di questa alla relativa provincia.</a:t>
            </a:r>
          </a:p>
          <a:p>
            <a:pPr algn="just" eaLnBrk="0" hangingPunct="0"/>
            <a:endParaRPr lang="it-IT" sz="1400" b="0" dirty="0" smtClean="0">
              <a:solidFill>
                <a:schemeClr val="tx1"/>
              </a:solidFill>
              <a:cs typeface="Times New Roman" pitchFamily="18" charset="0"/>
            </a:endParaRPr>
          </a:p>
          <a:p>
            <a:pPr algn="just" eaLnBrk="0" hangingPunct="0"/>
            <a:r>
              <a:rPr lang="it-IT" sz="1400" b="0" dirty="0" smtClean="0">
                <a:solidFill>
                  <a:schemeClr val="tx1"/>
                </a:solidFill>
                <a:cs typeface="Times New Roman" pitchFamily="18" charset="0"/>
              </a:rPr>
              <a:t>Inoltre attraverso il reticolo TELEATLAS sono state individuate molte altre tratte stradali, abitualmente percorse in modalità di guida autostradale, che hanno integrato il reticolo AISCAT.</a:t>
            </a:r>
          </a:p>
        </p:txBody>
      </p:sp>
      <p:pic>
        <p:nvPicPr>
          <p:cNvPr id="14" name="Picture 8"/>
          <p:cNvPicPr>
            <a:picLocks noChangeAspect="1" noChangeArrowheads="1"/>
          </p:cNvPicPr>
          <p:nvPr/>
        </p:nvPicPr>
        <p:blipFill>
          <a:blip r:embed="rId2" cstate="print"/>
          <a:srcRect/>
          <a:stretch>
            <a:fillRect/>
          </a:stretch>
        </p:blipFill>
        <p:spPr bwMode="auto">
          <a:xfrm>
            <a:off x="250825" y="0"/>
            <a:ext cx="1873250" cy="833438"/>
          </a:xfrm>
          <a:prstGeom prst="rect">
            <a:avLst/>
          </a:prstGeom>
          <a:solidFill>
            <a:srgbClr val="FFFFFF"/>
          </a:solid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AISCAT.bmp"/>
          <p:cNvPicPr>
            <a:picLocks noChangeAspect="1"/>
          </p:cNvPicPr>
          <p:nvPr/>
        </p:nvPicPr>
        <p:blipFill>
          <a:blip r:embed="rId2" cstate="print"/>
          <a:stretch>
            <a:fillRect/>
          </a:stretch>
        </p:blipFill>
        <p:spPr>
          <a:xfrm>
            <a:off x="4719383" y="1621878"/>
            <a:ext cx="4469138" cy="4626256"/>
          </a:xfrm>
          <a:prstGeom prst="rect">
            <a:avLst/>
          </a:prstGeom>
        </p:spPr>
      </p:pic>
      <p:sp>
        <p:nvSpPr>
          <p:cNvPr id="6" name="Rettangolo 5"/>
          <p:cNvSpPr/>
          <p:nvPr/>
        </p:nvSpPr>
        <p:spPr>
          <a:xfrm>
            <a:off x="395536" y="2996952"/>
            <a:ext cx="4248472" cy="2308324"/>
          </a:xfrm>
          <a:prstGeom prst="rect">
            <a:avLst/>
          </a:prstGeom>
        </p:spPr>
        <p:txBody>
          <a:bodyPr wrap="square">
            <a:spAutoFit/>
          </a:bodyPr>
          <a:lstStyle/>
          <a:p>
            <a:pPr algn="just" eaLnBrk="0" hangingPunct="0"/>
            <a:r>
              <a:rPr lang="it-IT" sz="1200" b="0" dirty="0" smtClean="0">
                <a:solidFill>
                  <a:schemeClr val="tx1"/>
                </a:solidFill>
                <a:cs typeface="Times New Roman" pitchFamily="18" charset="0"/>
              </a:rPr>
              <a:t>AISCAT Informazioni – </a:t>
            </a:r>
            <a:r>
              <a:rPr lang="it-IT" sz="1200" dirty="0" smtClean="0"/>
              <a:t>Anno XL - n. 3-4 luglio-settembre e ottobre-dicembre 2005 - notiziario trimestrale a cura dell’Associazione Italiana Società Concessionarie Autostrade e Trafori</a:t>
            </a:r>
          </a:p>
          <a:p>
            <a:pPr algn="just" eaLnBrk="0" hangingPunct="0"/>
            <a:endParaRPr lang="it-IT" sz="1200" dirty="0" smtClean="0"/>
          </a:p>
          <a:p>
            <a:pPr algn="just" eaLnBrk="0" hangingPunct="0"/>
            <a:endParaRPr lang="it-IT" sz="1200" dirty="0" smtClean="0"/>
          </a:p>
          <a:p>
            <a:pPr algn="just" eaLnBrk="0" hangingPunct="0"/>
            <a:endParaRPr lang="it-IT" sz="1200" dirty="0" smtClean="0"/>
          </a:p>
          <a:p>
            <a:pPr algn="just" eaLnBrk="0" hangingPunct="0"/>
            <a:endParaRPr lang="it-IT" sz="1200" b="0" dirty="0" smtClean="0">
              <a:solidFill>
                <a:schemeClr val="tx1"/>
              </a:solidFill>
              <a:cs typeface="Times New Roman" pitchFamily="18" charset="0"/>
            </a:endParaRPr>
          </a:p>
          <a:p>
            <a:pPr algn="just" eaLnBrk="0" hangingPunct="0"/>
            <a:r>
              <a:rPr lang="it-IT" sz="1200" b="0" dirty="0" smtClean="0">
                <a:solidFill>
                  <a:schemeClr val="tx1"/>
                </a:solidFill>
                <a:cs typeface="Times New Roman" pitchFamily="18" charset="0"/>
              </a:rPr>
              <a:t>AISCAT Informazioni – </a:t>
            </a:r>
            <a:r>
              <a:rPr lang="it-IT" sz="1200" dirty="0" smtClean="0"/>
              <a:t>Anno XLV – n. 3-4 luglio -settembre e ottobre-dicembre 2010 – notiziario trimestrale a cura dell’Associazione Italiana Società Concessionarie Autostrade e Trafori</a:t>
            </a:r>
            <a:endParaRPr lang="it-IT" sz="1200" b="0" dirty="0">
              <a:solidFill>
                <a:schemeClr val="tx1"/>
              </a:solidFill>
              <a:cs typeface="Times New Roman" pitchFamily="18" charset="0"/>
            </a:endParaRPr>
          </a:p>
        </p:txBody>
      </p:sp>
      <p:sp>
        <p:nvSpPr>
          <p:cNvPr id="7"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8"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pic>
        <p:nvPicPr>
          <p:cNvPr id="9"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4" name="Text Box 20"/>
          <p:cNvSpPr txBox="1">
            <a:spLocks noChangeArrowheads="1"/>
          </p:cNvSpPr>
          <p:nvPr/>
        </p:nvSpPr>
        <p:spPr bwMode="auto">
          <a:xfrm>
            <a:off x="971550" y="692150"/>
            <a:ext cx="6913563" cy="830997"/>
          </a:xfrm>
          <a:prstGeom prst="rect">
            <a:avLst/>
          </a:prstGeom>
          <a:noFill/>
          <a:ln w="9525">
            <a:noFill/>
            <a:miter lim="800000"/>
            <a:headEnd/>
            <a:tailEnd/>
          </a:ln>
        </p:spPr>
        <p:txBody>
          <a:bodyPr>
            <a:spAutoFit/>
          </a:bodyPr>
          <a:lstStyle/>
          <a:p>
            <a:r>
              <a:rPr lang="it-IT" dirty="0">
                <a:cs typeface="Times New Roman" pitchFamily="18" charset="0"/>
              </a:rPr>
              <a:t>Disaggregazione </a:t>
            </a:r>
            <a:r>
              <a:rPr lang="it-IT" dirty="0" smtClean="0">
                <a:cs typeface="Times New Roman" pitchFamily="18" charset="0"/>
              </a:rPr>
              <a:t>provinciale</a:t>
            </a:r>
            <a:r>
              <a:rPr lang="it-IT" dirty="0">
                <a:cs typeface="Times New Roman" pitchFamily="18" charset="0"/>
              </a:rPr>
              <a:t>: metodologia basata </a:t>
            </a:r>
            <a:r>
              <a:rPr lang="it-IT" dirty="0" smtClean="0">
                <a:cs typeface="Times New Roman" pitchFamily="18" charset="0"/>
              </a:rPr>
              <a:t>sulle percorrenze dei veicoli sulle tratte autostradali</a:t>
            </a:r>
            <a:endParaRPr lang="it-IT" dirty="0">
              <a:cs typeface="Times New Roman"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0"/>
          <p:cNvSpPr txBox="1">
            <a:spLocks noChangeArrowheads="1"/>
          </p:cNvSpPr>
          <p:nvPr/>
        </p:nvSpPr>
        <p:spPr bwMode="auto">
          <a:xfrm>
            <a:off x="971550" y="692150"/>
            <a:ext cx="6913563" cy="830997"/>
          </a:xfrm>
          <a:prstGeom prst="rect">
            <a:avLst/>
          </a:prstGeom>
          <a:noFill/>
          <a:ln w="9525">
            <a:noFill/>
            <a:miter lim="800000"/>
            <a:headEnd/>
            <a:tailEnd/>
          </a:ln>
        </p:spPr>
        <p:txBody>
          <a:bodyPr>
            <a:spAutoFit/>
          </a:bodyPr>
          <a:lstStyle/>
          <a:p>
            <a:r>
              <a:rPr lang="it-IT" dirty="0">
                <a:cs typeface="Times New Roman" pitchFamily="18" charset="0"/>
              </a:rPr>
              <a:t>Disaggregazione </a:t>
            </a:r>
            <a:r>
              <a:rPr lang="it-IT" dirty="0" smtClean="0">
                <a:cs typeface="Times New Roman" pitchFamily="18" charset="0"/>
              </a:rPr>
              <a:t>provinciale</a:t>
            </a:r>
            <a:r>
              <a:rPr lang="it-IT" dirty="0">
                <a:cs typeface="Times New Roman" pitchFamily="18" charset="0"/>
              </a:rPr>
              <a:t>: metodologia basata </a:t>
            </a:r>
            <a:r>
              <a:rPr lang="it-IT" dirty="0" smtClean="0">
                <a:cs typeface="Times New Roman" pitchFamily="18" charset="0"/>
              </a:rPr>
              <a:t>sulle percorrenze dei veicoli sulle tratte autostradali</a:t>
            </a:r>
            <a:endParaRPr lang="it-IT" dirty="0">
              <a:cs typeface="Times New Roman" pitchFamily="18" charset="0"/>
            </a:endParaRPr>
          </a:p>
        </p:txBody>
      </p:sp>
      <p:sp>
        <p:nvSpPr>
          <p:cNvPr id="7" name="Rettangolo 6"/>
          <p:cNvSpPr/>
          <p:nvPr/>
        </p:nvSpPr>
        <p:spPr>
          <a:xfrm>
            <a:off x="467544" y="1609636"/>
            <a:ext cx="5616624" cy="307777"/>
          </a:xfrm>
          <a:prstGeom prst="rect">
            <a:avLst/>
          </a:prstGeom>
        </p:spPr>
        <p:txBody>
          <a:bodyPr wrap="square">
            <a:spAutoFit/>
          </a:bodyPr>
          <a:lstStyle/>
          <a:p>
            <a:pPr algn="just" eaLnBrk="0" hangingPunct="0"/>
            <a:r>
              <a:rPr lang="it-IT" sz="1400" b="0" dirty="0" smtClean="0">
                <a:solidFill>
                  <a:schemeClr val="tx1"/>
                </a:solidFill>
                <a:cs typeface="Times New Roman" pitchFamily="18" charset="0"/>
              </a:rPr>
              <a:t>Elenco tratte autostradali ricavate da TELEATLAS non a pedaggio</a:t>
            </a:r>
          </a:p>
        </p:txBody>
      </p:sp>
      <p:sp>
        <p:nvSpPr>
          <p:cNvPr id="10"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1"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graphicFrame>
        <p:nvGraphicFramePr>
          <p:cNvPr id="13" name="Tabella 12"/>
          <p:cNvGraphicFramePr>
            <a:graphicFrameLocks noGrp="1"/>
          </p:cNvGraphicFramePr>
          <p:nvPr/>
        </p:nvGraphicFramePr>
        <p:xfrm>
          <a:off x="611560" y="2021700"/>
          <a:ext cx="7200000" cy="3779993"/>
        </p:xfrm>
        <a:graphic>
          <a:graphicData uri="http://schemas.openxmlformats.org/drawingml/2006/table">
            <a:tbl>
              <a:tblPr>
                <a:tableStyleId>{BC89EF96-8CEA-46FF-86C4-4CE0E7609802}</a:tableStyleId>
              </a:tblPr>
              <a:tblGrid>
                <a:gridCol w="5184000"/>
                <a:gridCol w="2016000"/>
              </a:tblGrid>
              <a:tr h="198947">
                <a:tc>
                  <a:txBody>
                    <a:bodyPr/>
                    <a:lstStyle/>
                    <a:p>
                      <a:pPr algn="ctr" fontAlgn="b"/>
                      <a:r>
                        <a:rPr lang="it-IT" sz="1200" u="none" strike="noStrike" dirty="0">
                          <a:latin typeface="Times New Roman" pitchFamily="18" charset="0"/>
                          <a:cs typeface="Times New Roman" pitchFamily="18" charset="0"/>
                        </a:rPr>
                        <a:t>Tratta</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ctr" fontAlgn="b"/>
                      <a:r>
                        <a:rPr lang="it-IT" sz="1200" u="none" strike="noStrike" dirty="0">
                          <a:latin typeface="Times New Roman" pitchFamily="18" charset="0"/>
                          <a:cs typeface="Times New Roman" pitchFamily="18" charset="0"/>
                        </a:rPr>
                        <a:t>Lunghezza</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BARI-BRINDISI</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81</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BOLZANO-MERANO</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14</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dirty="0">
                          <a:latin typeface="Times New Roman" pitchFamily="18" charset="0"/>
                          <a:cs typeface="Times New Roman" pitchFamily="18" charset="0"/>
                        </a:rPr>
                        <a:t>BRINDISI-LECCE</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117</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CAGLIARI-IGLESIAS</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52</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dirty="0">
                          <a:latin typeface="Times New Roman" pitchFamily="18" charset="0"/>
                          <a:cs typeface="Times New Roman" pitchFamily="18" charset="0"/>
                        </a:rPr>
                        <a:t>CAGLIARI-SASSARI</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253</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CATANIA-ENNA-CEFALU'</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153</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dirty="0">
                          <a:latin typeface="Times New Roman" pitchFamily="18" charset="0"/>
                          <a:cs typeface="Times New Roman" pitchFamily="18" charset="0"/>
                        </a:rPr>
                        <a:t>CHIETI-PESCARA</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dirty="0">
                          <a:latin typeface="Times New Roman" pitchFamily="18" charset="0"/>
                          <a:cs typeface="Times New Roman" pitchFamily="18" charset="0"/>
                        </a:rPr>
                        <a:t>19</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CIVITANOVA MARCHE-CAMERINO</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35</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dirty="0">
                          <a:latin typeface="Times New Roman" pitchFamily="18" charset="0"/>
                          <a:cs typeface="Times New Roman" pitchFamily="18" charset="0"/>
                        </a:rPr>
                        <a:t>DA CAGLIARI-IGLESIAS A CAGLIARI-SASSARI</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6</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DEVIAZIONE A3 PER POTENZA</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46</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dirty="0">
                          <a:latin typeface="Times New Roman" pitchFamily="18" charset="0"/>
                          <a:cs typeface="Times New Roman" pitchFamily="18" charset="0"/>
                        </a:rPr>
                        <a:t>DEVIAZIONE DA (VE) MESTRE-TRIESTE PER GORIZIA</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18</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DEVIAZIONE DA A7 PER PAVIA</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9</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DEVIAZIONE PER BENEVENTO DA NAPOLI-CANOSA</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19</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DEVIAZIONE PER PERUGIA DA FIRENZE-ROMA</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52</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DEVIAZIONE PER TRAPANI</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42</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FERRARA-COMACCHIO</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30</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FIRENZE-SIENA</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40</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98947">
                <a:tc>
                  <a:txBody>
                    <a:bodyPr/>
                    <a:lstStyle/>
                    <a:p>
                      <a:pPr algn="l" fontAlgn="b"/>
                      <a:r>
                        <a:rPr lang="it-IT" sz="1200" u="none" strike="noStrike">
                          <a:latin typeface="Times New Roman" pitchFamily="18" charset="0"/>
                          <a:cs typeface="Times New Roman" pitchFamily="18" charset="0"/>
                        </a:rPr>
                        <a:t>GRANDE RACCORDO ANULARE</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dirty="0">
                          <a:latin typeface="Times New Roman" pitchFamily="18" charset="0"/>
                          <a:cs typeface="Times New Roman" pitchFamily="18" charset="0"/>
                        </a:rPr>
                        <a:t>73</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r>
            </a:tbl>
          </a:graphicData>
        </a:graphic>
      </p:graphicFrame>
      <p:pic>
        <p:nvPicPr>
          <p:cNvPr id="8" name="Picture 8"/>
          <p:cNvPicPr>
            <a:picLocks noChangeAspect="1" noChangeArrowheads="1"/>
          </p:cNvPicPr>
          <p:nvPr/>
        </p:nvPicPr>
        <p:blipFill>
          <a:blip r:embed="rId2" cstate="print"/>
          <a:srcRect/>
          <a:stretch>
            <a:fillRect/>
          </a:stretch>
        </p:blipFill>
        <p:spPr bwMode="auto">
          <a:xfrm>
            <a:off x="250825" y="0"/>
            <a:ext cx="1873250" cy="833438"/>
          </a:xfrm>
          <a:prstGeom prst="rect">
            <a:avLst/>
          </a:prstGeom>
          <a:solidFill>
            <a:srgbClr val="FFFFFF"/>
          </a:solid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0"/>
          <p:cNvSpPr txBox="1">
            <a:spLocks noChangeArrowheads="1"/>
          </p:cNvSpPr>
          <p:nvPr/>
        </p:nvSpPr>
        <p:spPr bwMode="auto">
          <a:xfrm>
            <a:off x="971550" y="692150"/>
            <a:ext cx="6913563" cy="830997"/>
          </a:xfrm>
          <a:prstGeom prst="rect">
            <a:avLst/>
          </a:prstGeom>
          <a:noFill/>
          <a:ln w="9525">
            <a:noFill/>
            <a:miter lim="800000"/>
            <a:headEnd/>
            <a:tailEnd/>
          </a:ln>
        </p:spPr>
        <p:txBody>
          <a:bodyPr>
            <a:spAutoFit/>
          </a:bodyPr>
          <a:lstStyle/>
          <a:p>
            <a:r>
              <a:rPr lang="it-IT" dirty="0">
                <a:cs typeface="Times New Roman" pitchFamily="18" charset="0"/>
              </a:rPr>
              <a:t>Disaggregazione </a:t>
            </a:r>
            <a:r>
              <a:rPr lang="it-IT" dirty="0" smtClean="0">
                <a:cs typeface="Times New Roman" pitchFamily="18" charset="0"/>
              </a:rPr>
              <a:t>provinciale</a:t>
            </a:r>
            <a:r>
              <a:rPr lang="it-IT" dirty="0">
                <a:cs typeface="Times New Roman" pitchFamily="18" charset="0"/>
              </a:rPr>
              <a:t>: metodologia basata </a:t>
            </a:r>
            <a:r>
              <a:rPr lang="it-IT" dirty="0" smtClean="0">
                <a:cs typeface="Times New Roman" pitchFamily="18" charset="0"/>
              </a:rPr>
              <a:t>sulle percorrenze dei veicoli sulle tratte autostradali</a:t>
            </a:r>
            <a:endParaRPr lang="it-IT" dirty="0">
              <a:cs typeface="Times New Roman" pitchFamily="18" charset="0"/>
            </a:endParaRPr>
          </a:p>
        </p:txBody>
      </p:sp>
      <p:sp>
        <p:nvSpPr>
          <p:cNvPr id="7" name="Rettangolo 6"/>
          <p:cNvSpPr/>
          <p:nvPr/>
        </p:nvSpPr>
        <p:spPr>
          <a:xfrm>
            <a:off x="467544" y="1609636"/>
            <a:ext cx="5616624" cy="307777"/>
          </a:xfrm>
          <a:prstGeom prst="rect">
            <a:avLst/>
          </a:prstGeom>
        </p:spPr>
        <p:txBody>
          <a:bodyPr wrap="square">
            <a:spAutoFit/>
          </a:bodyPr>
          <a:lstStyle/>
          <a:p>
            <a:pPr algn="just" eaLnBrk="0" hangingPunct="0"/>
            <a:r>
              <a:rPr lang="it-IT" sz="1400" b="0" dirty="0" smtClean="0">
                <a:solidFill>
                  <a:schemeClr val="tx1"/>
                </a:solidFill>
                <a:cs typeface="Times New Roman" pitchFamily="18" charset="0"/>
              </a:rPr>
              <a:t>Elenco tratte autostradali ricavate da TELEATLAS non a pedaggio</a:t>
            </a:r>
          </a:p>
        </p:txBody>
      </p:sp>
      <p:sp>
        <p:nvSpPr>
          <p:cNvPr id="10"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1"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graphicFrame>
        <p:nvGraphicFramePr>
          <p:cNvPr id="13" name="Tabella 12"/>
          <p:cNvGraphicFramePr>
            <a:graphicFrameLocks noGrp="1"/>
          </p:cNvGraphicFramePr>
          <p:nvPr/>
        </p:nvGraphicFramePr>
        <p:xfrm>
          <a:off x="611560" y="2248688"/>
          <a:ext cx="7200000" cy="3780000"/>
        </p:xfrm>
        <a:graphic>
          <a:graphicData uri="http://schemas.openxmlformats.org/drawingml/2006/table">
            <a:tbl>
              <a:tblPr>
                <a:tableStyleId>{BC89EF96-8CEA-46FF-86C4-4CE0E7609802}</a:tableStyleId>
              </a:tblPr>
              <a:tblGrid>
                <a:gridCol w="5129014"/>
                <a:gridCol w="2070986"/>
              </a:tblGrid>
              <a:tr h="189000">
                <a:tc>
                  <a:txBody>
                    <a:bodyPr/>
                    <a:lstStyle/>
                    <a:p>
                      <a:pPr algn="ctr" fontAlgn="b"/>
                      <a:r>
                        <a:rPr lang="it-IT" sz="1200" u="none" strike="noStrike" dirty="0">
                          <a:latin typeface="Times New Roman" pitchFamily="18" charset="0"/>
                          <a:cs typeface="Times New Roman" pitchFamily="18" charset="0"/>
                        </a:rPr>
                        <a:t>Tratta</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ctr" fontAlgn="b"/>
                      <a:r>
                        <a:rPr lang="it-IT" sz="1200" u="none" strike="noStrike">
                          <a:latin typeface="Times New Roman" pitchFamily="18" charset="0"/>
                          <a:cs typeface="Times New Roman" pitchFamily="18" charset="0"/>
                        </a:rPr>
                        <a:t>Lunghezza</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MERCATO SAN SEVERINO-AVELLINO</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23</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MILANO-VIMERCATE</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30</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NUORO-OLBIA</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139</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ORIENTALE SARDA</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192</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ORTE-RAVENNA</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249</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PALERMO-MAZARA DEL VALLO</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105</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RAMPE TANGENZIALE LECCE</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2</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REGGIO CALABRIA-RAVAGNESE</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dirty="0">
                          <a:latin typeface="Times New Roman" pitchFamily="18" charset="0"/>
                          <a:cs typeface="Times New Roman" pitchFamily="18" charset="0"/>
                        </a:rPr>
                        <a:t>5</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ROZZANO-RHO</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24</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SALERNO-REGGIO CALABRIA</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434</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SAN BENEDETTO DEL TRONTO-ASCOLI PICENO</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28</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SASSARI-OLBIA</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dirty="0">
                          <a:latin typeface="Times New Roman" pitchFamily="18" charset="0"/>
                          <a:cs typeface="Times New Roman" pitchFamily="18" charset="0"/>
                        </a:rPr>
                        <a:t>45</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SESTO S. GIOVANNI-CUSANO MILANINO</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14</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TANG. NORD-TANG. SU-DIRAMAZIONE PINEROLO</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37</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TANGENZIALE EST LECCE</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13</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TANGENZIALE OVEST LECCE</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7</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TANGENZIALE OVEST MILANO</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13</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TANGENZIALE SUD LECCE</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a:latin typeface="Times New Roman" pitchFamily="18" charset="0"/>
                          <a:cs typeface="Times New Roman" pitchFamily="18" charset="0"/>
                        </a:rPr>
                        <a:t>3</a:t>
                      </a:r>
                      <a:endParaRPr lang="it-IT" sz="1200" b="0" i="0" u="none" strike="noStrike">
                        <a:solidFill>
                          <a:srgbClr val="000000"/>
                        </a:solidFill>
                        <a:latin typeface="Times New Roman" pitchFamily="18" charset="0"/>
                        <a:cs typeface="Times New Roman" pitchFamily="18" charset="0"/>
                      </a:endParaRPr>
                    </a:p>
                  </a:txBody>
                  <a:tcPr marL="5750" marR="5750" marT="5750" marB="0" anchor="b"/>
                </a:tc>
              </a:tr>
              <a:tr h="189000">
                <a:tc>
                  <a:txBody>
                    <a:bodyPr/>
                    <a:lstStyle/>
                    <a:p>
                      <a:pPr algn="l" fontAlgn="b"/>
                      <a:r>
                        <a:rPr lang="it-IT" sz="1200" u="none" strike="noStrike" dirty="0">
                          <a:latin typeface="Times New Roman" pitchFamily="18" charset="0"/>
                          <a:cs typeface="Times New Roman" pitchFamily="18" charset="0"/>
                        </a:rPr>
                        <a:t>STATALE DA A14 VERSO FANO</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c>
                  <a:txBody>
                    <a:bodyPr/>
                    <a:lstStyle/>
                    <a:p>
                      <a:pPr algn="r" fontAlgn="b"/>
                      <a:r>
                        <a:rPr lang="it-IT" sz="1200" u="none" strike="noStrike" dirty="0">
                          <a:latin typeface="Times New Roman" pitchFamily="18" charset="0"/>
                          <a:cs typeface="Times New Roman" pitchFamily="18" charset="0"/>
                        </a:rPr>
                        <a:t>29</a:t>
                      </a:r>
                      <a:endParaRPr lang="it-IT" sz="1200" b="0" i="0" u="none" strike="noStrike" dirty="0">
                        <a:solidFill>
                          <a:srgbClr val="000000"/>
                        </a:solidFill>
                        <a:latin typeface="Times New Roman" pitchFamily="18" charset="0"/>
                        <a:cs typeface="Times New Roman" pitchFamily="18" charset="0"/>
                      </a:endParaRPr>
                    </a:p>
                  </a:txBody>
                  <a:tcPr marL="5750" marR="5750" marT="5750" marB="0" anchor="b"/>
                </a:tc>
              </a:tr>
            </a:tbl>
          </a:graphicData>
        </a:graphic>
      </p:graphicFrame>
      <p:pic>
        <p:nvPicPr>
          <p:cNvPr id="8" name="Picture 8"/>
          <p:cNvPicPr>
            <a:picLocks noChangeAspect="1" noChangeArrowheads="1"/>
          </p:cNvPicPr>
          <p:nvPr/>
        </p:nvPicPr>
        <p:blipFill>
          <a:blip r:embed="rId2" cstate="print"/>
          <a:srcRect/>
          <a:stretch>
            <a:fillRect/>
          </a:stretch>
        </p:blipFill>
        <p:spPr bwMode="auto">
          <a:xfrm>
            <a:off x="250825" y="0"/>
            <a:ext cx="1873250" cy="833438"/>
          </a:xfrm>
          <a:prstGeom prst="rect">
            <a:avLst/>
          </a:prstGeom>
          <a:solidFill>
            <a:srgbClr val="FFFFFF"/>
          </a:solid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a:spLocks noChangeArrowheads="1"/>
          </p:cNvSpPr>
          <p:nvPr/>
        </p:nvSpPr>
        <p:spPr bwMode="auto">
          <a:xfrm>
            <a:off x="971550" y="692150"/>
            <a:ext cx="6913563" cy="830997"/>
          </a:xfrm>
          <a:prstGeom prst="rect">
            <a:avLst/>
          </a:prstGeom>
          <a:noFill/>
          <a:ln w="9525">
            <a:noFill/>
            <a:miter lim="800000"/>
            <a:headEnd/>
            <a:tailEnd/>
          </a:ln>
        </p:spPr>
        <p:txBody>
          <a:bodyPr>
            <a:spAutoFit/>
          </a:bodyPr>
          <a:lstStyle/>
          <a:p>
            <a:r>
              <a:rPr lang="it-IT" dirty="0">
                <a:cs typeface="Times New Roman" pitchFamily="18" charset="0"/>
              </a:rPr>
              <a:t>Disaggregazione provinciale: metodologia basata </a:t>
            </a:r>
            <a:r>
              <a:rPr lang="it-IT" dirty="0" smtClean="0">
                <a:cs typeface="Times New Roman" pitchFamily="18" charset="0"/>
              </a:rPr>
              <a:t>sulle percorrenze dei veicoli sulle tratte autostradali</a:t>
            </a:r>
            <a:endParaRPr lang="it-IT" dirty="0">
              <a:cs typeface="Times New Roman" pitchFamily="18" charset="0"/>
            </a:endParaRPr>
          </a:p>
        </p:txBody>
      </p:sp>
      <p:sp>
        <p:nvSpPr>
          <p:cNvPr id="6"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7"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8" name="Freccia a destra 7"/>
          <p:cNvSpPr/>
          <p:nvPr/>
        </p:nvSpPr>
        <p:spPr bwMode="auto">
          <a:xfrm>
            <a:off x="4572000" y="3645024"/>
            <a:ext cx="978408" cy="484632"/>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it-IT" sz="2400" b="1" i="0" u="none" strike="noStrike" cap="none" normalizeH="0" baseline="0" smtClean="0">
              <a:ln>
                <a:noFill/>
              </a:ln>
              <a:solidFill>
                <a:schemeClr val="tx2"/>
              </a:solidFill>
              <a:effectLst/>
              <a:latin typeface="Times New Roman" pitchFamily="18" charset="0"/>
              <a:cs typeface="Arial" charset="0"/>
            </a:endParaRPr>
          </a:p>
        </p:txBody>
      </p:sp>
      <p:sp>
        <p:nvSpPr>
          <p:cNvPr id="9" name="Freccia a destra 8"/>
          <p:cNvSpPr/>
          <p:nvPr/>
        </p:nvSpPr>
        <p:spPr bwMode="auto">
          <a:xfrm>
            <a:off x="4644008" y="3645024"/>
            <a:ext cx="978408" cy="484632"/>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it-IT" sz="2400" b="1" i="0" u="none" strike="noStrike" cap="none" normalizeH="0" baseline="0" smtClean="0">
              <a:ln>
                <a:noFill/>
              </a:ln>
              <a:solidFill>
                <a:schemeClr val="tx2"/>
              </a:solidFill>
              <a:effectLst/>
              <a:latin typeface="Times New Roman" pitchFamily="18" charset="0"/>
              <a:cs typeface="Arial" charset="0"/>
            </a:endParaRPr>
          </a:p>
        </p:txBody>
      </p:sp>
      <p:sp>
        <p:nvSpPr>
          <p:cNvPr id="13" name="Rettangolo 12"/>
          <p:cNvSpPr/>
          <p:nvPr/>
        </p:nvSpPr>
        <p:spPr>
          <a:xfrm>
            <a:off x="654092" y="2867452"/>
            <a:ext cx="7704856" cy="1169551"/>
          </a:xfrm>
          <a:prstGeom prst="rect">
            <a:avLst/>
          </a:prstGeom>
        </p:spPr>
        <p:txBody>
          <a:bodyPr wrap="square">
            <a:spAutoFit/>
          </a:bodyPr>
          <a:lstStyle/>
          <a:p>
            <a:pPr algn="just" eaLnBrk="0" hangingPunct="0"/>
            <a:r>
              <a:rPr lang="it-IT" sz="1400" b="0" dirty="0" smtClean="0">
                <a:solidFill>
                  <a:schemeClr val="tx1"/>
                </a:solidFill>
                <a:cs typeface="Times New Roman" pitchFamily="18" charset="0"/>
              </a:rPr>
              <a:t>Non essendo per questi disponibili le percorrenze, abbiamo allargato la nostra ricerca consultando i Piani Regionali del Traffico, riuscendo a reperire alcuni dati relativi alle percorrenze (se disponibile un flusso medio giornaliero lo abbiamo moltiplicato per 365, se invece si trattava di un flusso delle ore di punta è stato riportato alle 24 ore e poi moltiplicato per 0.5, se si trattava di misurazioni relative solo a giorni feriali è stato introdotto prima un fattore di correzione pari a 0.8)</a:t>
            </a:r>
          </a:p>
        </p:txBody>
      </p:sp>
      <p:sp>
        <p:nvSpPr>
          <p:cNvPr id="14" name="Rettangolo 13"/>
          <p:cNvSpPr/>
          <p:nvPr/>
        </p:nvSpPr>
        <p:spPr>
          <a:xfrm>
            <a:off x="641036" y="4629706"/>
            <a:ext cx="7704856" cy="523220"/>
          </a:xfrm>
          <a:prstGeom prst="rect">
            <a:avLst/>
          </a:prstGeom>
        </p:spPr>
        <p:txBody>
          <a:bodyPr wrap="square">
            <a:spAutoFit/>
          </a:bodyPr>
          <a:lstStyle/>
          <a:p>
            <a:pPr algn="just" eaLnBrk="0" hangingPunct="0"/>
            <a:r>
              <a:rPr lang="it-IT" sz="1400" b="0" dirty="0" smtClean="0">
                <a:solidFill>
                  <a:schemeClr val="tx1"/>
                </a:solidFill>
                <a:cs typeface="Times New Roman" pitchFamily="18" charset="0"/>
              </a:rPr>
              <a:t>Per le tratte per le quali, neanche questi dati erano disponibili, vi abbiamo attribuito una </a:t>
            </a:r>
            <a:r>
              <a:rPr lang="it-IT" sz="1400" b="0" dirty="0" smtClean="0">
                <a:solidFill>
                  <a:srgbClr val="FF0000"/>
                </a:solidFill>
                <a:cs typeface="Times New Roman" pitchFamily="18" charset="0"/>
              </a:rPr>
              <a:t>percorrenza media </a:t>
            </a:r>
            <a:r>
              <a:rPr lang="it-IT" sz="1400" b="0" dirty="0" smtClean="0">
                <a:solidFill>
                  <a:schemeClr val="tx1"/>
                </a:solidFill>
                <a:cs typeface="Times New Roman" pitchFamily="18" charset="0"/>
              </a:rPr>
              <a:t>(risalendo per ciascuna tratta ai veicoli teorici che la percorrono interamente)</a:t>
            </a:r>
          </a:p>
        </p:txBody>
      </p:sp>
      <p:sp>
        <p:nvSpPr>
          <p:cNvPr id="15" name="Rettangolo 14"/>
          <p:cNvSpPr/>
          <p:nvPr/>
        </p:nvSpPr>
        <p:spPr>
          <a:xfrm>
            <a:off x="611560" y="5622339"/>
            <a:ext cx="7704856" cy="523220"/>
          </a:xfrm>
          <a:prstGeom prst="rect">
            <a:avLst/>
          </a:prstGeom>
        </p:spPr>
        <p:txBody>
          <a:bodyPr wrap="square">
            <a:spAutoFit/>
          </a:bodyPr>
          <a:lstStyle/>
          <a:p>
            <a:pPr algn="just" eaLnBrk="0" hangingPunct="0"/>
            <a:r>
              <a:rPr lang="it-IT" sz="1400" b="0" dirty="0" smtClean="0">
                <a:solidFill>
                  <a:schemeClr val="tx1"/>
                </a:solidFill>
                <a:cs typeface="Times New Roman" pitchFamily="18" charset="0"/>
              </a:rPr>
              <a:t>Infine, per alcune province, nelle quali non risultava ricadere alcuna tratta autostradale (a pedaggio e non) è stato attribuito il </a:t>
            </a:r>
            <a:r>
              <a:rPr lang="it-IT" sz="1400" b="0" dirty="0" smtClean="0">
                <a:solidFill>
                  <a:srgbClr val="FF0000"/>
                </a:solidFill>
                <a:cs typeface="Times New Roman" pitchFamily="18" charset="0"/>
              </a:rPr>
              <a:t>valore minimo </a:t>
            </a:r>
            <a:r>
              <a:rPr lang="it-IT" sz="1400" b="0" dirty="0" smtClean="0">
                <a:solidFill>
                  <a:schemeClr val="tx1"/>
                </a:solidFill>
                <a:cs typeface="Times New Roman" pitchFamily="18" charset="0"/>
              </a:rPr>
              <a:t>delle percorrenze disponibili per tutte le tratte.</a:t>
            </a:r>
            <a:endParaRPr lang="it-IT" sz="1400" b="0" dirty="0">
              <a:solidFill>
                <a:schemeClr val="tx1"/>
              </a:solidFill>
              <a:cs typeface="Times New Roman" pitchFamily="18" charset="0"/>
            </a:endParaRPr>
          </a:p>
        </p:txBody>
      </p:sp>
      <p:sp>
        <p:nvSpPr>
          <p:cNvPr id="16" name="Rettangolo 15"/>
          <p:cNvSpPr/>
          <p:nvPr/>
        </p:nvSpPr>
        <p:spPr>
          <a:xfrm>
            <a:off x="681144" y="1652489"/>
            <a:ext cx="5835071" cy="954107"/>
          </a:xfrm>
          <a:prstGeom prst="rect">
            <a:avLst/>
          </a:prstGeom>
        </p:spPr>
        <p:txBody>
          <a:bodyPr wrap="square">
            <a:spAutoFit/>
          </a:bodyPr>
          <a:lstStyle/>
          <a:p>
            <a:pPr algn="just" eaLnBrk="0" hangingPunct="0"/>
            <a:r>
              <a:rPr lang="it-IT" sz="1400" b="0" dirty="0" smtClean="0">
                <a:solidFill>
                  <a:schemeClr val="tx1"/>
                </a:solidFill>
                <a:cs typeface="Times New Roman" pitchFamily="18" charset="0"/>
              </a:rPr>
              <a:t>Totale km autostrade: 7838</a:t>
            </a:r>
          </a:p>
          <a:p>
            <a:pPr algn="just" eaLnBrk="0" hangingPunct="0"/>
            <a:r>
              <a:rPr lang="it-IT" sz="1400" b="0" dirty="0" smtClean="0">
                <a:solidFill>
                  <a:schemeClr val="tx1"/>
                </a:solidFill>
                <a:cs typeface="Times New Roman" pitchFamily="18" charset="0"/>
              </a:rPr>
              <a:t>FLUSSI NOTI DA AISCAT relativi a 5366 km</a:t>
            </a:r>
          </a:p>
          <a:p>
            <a:pPr algn="just" eaLnBrk="0" hangingPunct="0"/>
            <a:r>
              <a:rPr lang="it-IT" sz="1400" b="0" dirty="0" smtClean="0">
                <a:solidFill>
                  <a:schemeClr val="tx1"/>
                </a:solidFill>
                <a:cs typeface="Times New Roman" pitchFamily="18" charset="0"/>
              </a:rPr>
              <a:t>FLUSSI RECUPERATI DA PRT relativi a 2038 km</a:t>
            </a:r>
          </a:p>
          <a:p>
            <a:pPr algn="just" eaLnBrk="0" hangingPunct="0"/>
            <a:r>
              <a:rPr lang="it-IT" sz="1400" b="0" dirty="0" smtClean="0">
                <a:solidFill>
                  <a:schemeClr val="tx1"/>
                </a:solidFill>
                <a:cs typeface="Times New Roman" pitchFamily="18" charset="0"/>
              </a:rPr>
              <a:t>434 km per cui non abbiamo dati</a:t>
            </a:r>
          </a:p>
        </p:txBody>
      </p:sp>
      <p:pic>
        <p:nvPicPr>
          <p:cNvPr id="17" name="Picture 8"/>
          <p:cNvPicPr>
            <a:picLocks noChangeAspect="1" noChangeArrowheads="1"/>
          </p:cNvPicPr>
          <p:nvPr/>
        </p:nvPicPr>
        <p:blipFill>
          <a:blip r:embed="rId2" cstate="print"/>
          <a:srcRect/>
          <a:stretch>
            <a:fillRect/>
          </a:stretch>
        </p:blipFill>
        <p:spPr bwMode="auto">
          <a:xfrm>
            <a:off x="250825" y="0"/>
            <a:ext cx="1873250" cy="833438"/>
          </a:xfrm>
          <a:prstGeom prst="rect">
            <a:avLst/>
          </a:prstGeom>
          <a:solidFill>
            <a:srgbClr val="FFFFFF"/>
          </a:solid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7"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187404"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0"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14" name="Text Box 20"/>
          <p:cNvSpPr txBox="1">
            <a:spLocks noChangeArrowheads="1"/>
          </p:cNvSpPr>
          <p:nvPr/>
        </p:nvSpPr>
        <p:spPr bwMode="auto">
          <a:xfrm>
            <a:off x="1258888" y="739775"/>
            <a:ext cx="6913562" cy="457200"/>
          </a:xfrm>
          <a:prstGeom prst="rect">
            <a:avLst/>
          </a:prstGeom>
          <a:noFill/>
          <a:ln w="9525">
            <a:noFill/>
            <a:miter lim="800000"/>
            <a:headEnd/>
            <a:tailEnd/>
          </a:ln>
        </p:spPr>
        <p:txBody>
          <a:bodyPr>
            <a:spAutoFit/>
          </a:bodyPr>
          <a:lstStyle/>
          <a:p>
            <a:r>
              <a:rPr lang="it-IT" dirty="0">
                <a:cs typeface="Times New Roman" pitchFamily="18" charset="0"/>
              </a:rPr>
              <a:t>Disaggregazione provinciale: </a:t>
            </a:r>
            <a:r>
              <a:rPr lang="it-IT" dirty="0" smtClean="0">
                <a:cs typeface="Times New Roman" pitchFamily="18" charset="0"/>
              </a:rPr>
              <a:t>metodologie</a:t>
            </a:r>
            <a:endParaRPr lang="it-IT" dirty="0">
              <a:cs typeface="Times New Roman" pitchFamily="18" charset="0"/>
            </a:endParaRPr>
          </a:p>
        </p:txBody>
      </p:sp>
      <p:graphicFrame>
        <p:nvGraphicFramePr>
          <p:cNvPr id="15" name="Tabella 14"/>
          <p:cNvGraphicFramePr>
            <a:graphicFrameLocks noGrp="1"/>
          </p:cNvGraphicFramePr>
          <p:nvPr/>
        </p:nvGraphicFramePr>
        <p:xfrm>
          <a:off x="611560" y="2060848"/>
          <a:ext cx="7776864" cy="2592000"/>
        </p:xfrm>
        <a:graphic>
          <a:graphicData uri="http://schemas.openxmlformats.org/drawingml/2006/table">
            <a:tbl>
              <a:tblPr firstRow="1" bandRow="1">
                <a:tableStyleId>{BC89EF96-8CEA-46FF-86C4-4CE0E7609802}</a:tableStyleId>
              </a:tblPr>
              <a:tblGrid>
                <a:gridCol w="1296144"/>
                <a:gridCol w="1296144"/>
                <a:gridCol w="1296144"/>
                <a:gridCol w="1296144"/>
                <a:gridCol w="1296144"/>
                <a:gridCol w="1296144"/>
              </a:tblGrid>
              <a:tr h="648000">
                <a:tc>
                  <a:txBody>
                    <a:bodyPr/>
                    <a:lstStyle/>
                    <a:p>
                      <a:r>
                        <a:rPr lang="it-IT" sz="1400" dirty="0" err="1" smtClean="0">
                          <a:solidFill>
                            <a:srgbClr val="CC3300"/>
                          </a:solidFill>
                          <a:latin typeface="Times New Roman" pitchFamily="18" charset="0"/>
                          <a:cs typeface="Times New Roman" pitchFamily="18" charset="0"/>
                        </a:rPr>
                        <a:t>Driving</a:t>
                      </a:r>
                      <a:r>
                        <a:rPr lang="it-IT" sz="1400" dirty="0" smtClean="0">
                          <a:solidFill>
                            <a:srgbClr val="CC3300"/>
                          </a:solidFill>
                          <a:latin typeface="Times New Roman" pitchFamily="18" charset="0"/>
                          <a:cs typeface="Times New Roman" pitchFamily="18" charset="0"/>
                        </a:rPr>
                        <a:t> mode</a:t>
                      </a:r>
                      <a:endParaRPr lang="it-IT" sz="1400" dirty="0">
                        <a:solidFill>
                          <a:srgbClr val="CC3300"/>
                        </a:solidFill>
                        <a:latin typeface="Times New Roman" pitchFamily="18" charset="0"/>
                        <a:cs typeface="Times New Roman" pitchFamily="18" charset="0"/>
                      </a:endParaRPr>
                    </a:p>
                  </a:txBody>
                  <a:tcPr/>
                </a:tc>
                <a:tc>
                  <a:txBody>
                    <a:bodyPr/>
                    <a:lstStyle/>
                    <a:p>
                      <a:r>
                        <a:rPr lang="it-IT" sz="1400" dirty="0" smtClean="0">
                          <a:solidFill>
                            <a:srgbClr val="CC3300"/>
                          </a:solidFill>
                          <a:latin typeface="Times New Roman" pitchFamily="18" charset="0"/>
                          <a:cs typeface="Times New Roman" pitchFamily="18" charset="0"/>
                        </a:rPr>
                        <a:t>1990</a:t>
                      </a:r>
                      <a:endParaRPr lang="it-IT" sz="1400" dirty="0">
                        <a:solidFill>
                          <a:srgbClr val="CC3300"/>
                        </a:solidFill>
                        <a:latin typeface="Times New Roman" pitchFamily="18" charset="0"/>
                        <a:cs typeface="Times New Roman" pitchFamily="18" charset="0"/>
                      </a:endParaRPr>
                    </a:p>
                  </a:txBody>
                  <a:tcPr/>
                </a:tc>
                <a:tc>
                  <a:txBody>
                    <a:bodyPr/>
                    <a:lstStyle/>
                    <a:p>
                      <a:r>
                        <a:rPr lang="it-IT" sz="1400" dirty="0" smtClean="0">
                          <a:solidFill>
                            <a:srgbClr val="CC3300"/>
                          </a:solidFill>
                          <a:latin typeface="Times New Roman" pitchFamily="18" charset="0"/>
                          <a:cs typeface="Times New Roman" pitchFamily="18" charset="0"/>
                        </a:rPr>
                        <a:t>1995</a:t>
                      </a:r>
                      <a:endParaRPr lang="it-IT" sz="1400" dirty="0">
                        <a:solidFill>
                          <a:srgbClr val="CC3300"/>
                        </a:solidFill>
                        <a:latin typeface="Times New Roman" pitchFamily="18" charset="0"/>
                        <a:cs typeface="Times New Roman" pitchFamily="18" charset="0"/>
                      </a:endParaRPr>
                    </a:p>
                  </a:txBody>
                  <a:tcPr/>
                </a:tc>
                <a:tc>
                  <a:txBody>
                    <a:bodyPr/>
                    <a:lstStyle/>
                    <a:p>
                      <a:r>
                        <a:rPr lang="it-IT" sz="1400" dirty="0" smtClean="0">
                          <a:solidFill>
                            <a:srgbClr val="CC3300"/>
                          </a:solidFill>
                          <a:latin typeface="Times New Roman" pitchFamily="18" charset="0"/>
                          <a:cs typeface="Times New Roman" pitchFamily="18" charset="0"/>
                        </a:rPr>
                        <a:t>2000</a:t>
                      </a:r>
                      <a:endParaRPr lang="it-IT" sz="1400" dirty="0">
                        <a:solidFill>
                          <a:srgbClr val="CC3300"/>
                        </a:solidFill>
                        <a:latin typeface="Times New Roman" pitchFamily="18" charset="0"/>
                        <a:cs typeface="Times New Roman" pitchFamily="18" charset="0"/>
                      </a:endParaRPr>
                    </a:p>
                  </a:txBody>
                  <a:tcPr/>
                </a:tc>
                <a:tc>
                  <a:txBody>
                    <a:bodyPr/>
                    <a:lstStyle/>
                    <a:p>
                      <a:r>
                        <a:rPr lang="it-IT" sz="1400" dirty="0" smtClean="0">
                          <a:solidFill>
                            <a:srgbClr val="CC3300"/>
                          </a:solidFill>
                          <a:latin typeface="Times New Roman" pitchFamily="18" charset="0"/>
                          <a:cs typeface="Times New Roman" pitchFamily="18" charset="0"/>
                        </a:rPr>
                        <a:t>2005</a:t>
                      </a:r>
                      <a:endParaRPr lang="it-IT" sz="1400" dirty="0">
                        <a:solidFill>
                          <a:srgbClr val="CC3300"/>
                        </a:solidFill>
                        <a:latin typeface="Times New Roman" pitchFamily="18" charset="0"/>
                        <a:cs typeface="Times New Roman" pitchFamily="18" charset="0"/>
                      </a:endParaRPr>
                    </a:p>
                  </a:txBody>
                  <a:tcPr/>
                </a:tc>
                <a:tc>
                  <a:txBody>
                    <a:bodyPr/>
                    <a:lstStyle/>
                    <a:p>
                      <a:r>
                        <a:rPr lang="it-IT" sz="1400" dirty="0" smtClean="0">
                          <a:solidFill>
                            <a:srgbClr val="CC3300"/>
                          </a:solidFill>
                          <a:latin typeface="Times New Roman" pitchFamily="18" charset="0"/>
                          <a:cs typeface="Times New Roman" pitchFamily="18" charset="0"/>
                        </a:rPr>
                        <a:t>2010</a:t>
                      </a:r>
                      <a:endParaRPr lang="it-IT" sz="1400" dirty="0">
                        <a:solidFill>
                          <a:srgbClr val="CC3300"/>
                        </a:solidFill>
                        <a:latin typeface="Times New Roman" pitchFamily="18" charset="0"/>
                        <a:cs typeface="Times New Roman" pitchFamily="18" charset="0"/>
                      </a:endParaRPr>
                    </a:p>
                  </a:txBody>
                  <a:tcPr/>
                </a:tc>
              </a:tr>
              <a:tr h="648000">
                <a:tc>
                  <a:txBody>
                    <a:bodyPr/>
                    <a:lstStyle/>
                    <a:p>
                      <a:pPr algn="ctr"/>
                      <a:r>
                        <a:rPr lang="it-IT" sz="1400" dirty="0" smtClean="0">
                          <a:solidFill>
                            <a:srgbClr val="CC3300"/>
                          </a:solidFill>
                          <a:latin typeface="Times New Roman" pitchFamily="18" charset="0"/>
                          <a:cs typeface="Times New Roman" pitchFamily="18" charset="0"/>
                        </a:rPr>
                        <a:t>U</a:t>
                      </a:r>
                      <a:endParaRPr lang="it-IT" sz="1400" dirty="0">
                        <a:solidFill>
                          <a:srgbClr val="CC3300"/>
                        </a:solidFill>
                        <a:latin typeface="Times New Roman" pitchFamily="18" charset="0"/>
                        <a:cs typeface="Times New Roman" pitchFamily="18" charset="0"/>
                      </a:endParaRPr>
                    </a:p>
                  </a:txBody>
                  <a:tcPr/>
                </a:tc>
                <a:tc>
                  <a:txBody>
                    <a:bodyPr/>
                    <a:lstStyle/>
                    <a:p>
                      <a:r>
                        <a:rPr lang="it-IT" sz="1400" dirty="0" smtClean="0">
                          <a:latin typeface="Times New Roman" pitchFamily="18" charset="0"/>
                          <a:cs typeface="Times New Roman" pitchFamily="18" charset="0"/>
                        </a:rPr>
                        <a:t>standard</a:t>
                      </a:r>
                      <a:endParaRPr lang="it-IT" sz="1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400" dirty="0" smtClean="0">
                          <a:latin typeface="Times New Roman" pitchFamily="18" charset="0"/>
                          <a:cs typeface="Times New Roman" pitchFamily="18" charset="0"/>
                        </a:rPr>
                        <a:t>standard</a:t>
                      </a:r>
                    </a:p>
                    <a:p>
                      <a:endParaRPr lang="it-IT" sz="1400" dirty="0">
                        <a:latin typeface="Times New Roman" pitchFamily="18" charset="0"/>
                        <a:cs typeface="Times New Roman" pitchFamily="18" charset="0"/>
                      </a:endParaRPr>
                    </a:p>
                  </a:txBody>
                  <a:tcPr/>
                </a:tc>
                <a:tc>
                  <a:txBody>
                    <a:bodyPr/>
                    <a:lstStyle/>
                    <a:p>
                      <a:r>
                        <a:rPr lang="it-IT" sz="1400" dirty="0" smtClean="0">
                          <a:latin typeface="Times New Roman" pitchFamily="18" charset="0"/>
                          <a:cs typeface="Times New Roman" pitchFamily="18" charset="0"/>
                        </a:rPr>
                        <a:t>flotta/</a:t>
                      </a:r>
                    </a:p>
                    <a:p>
                      <a:r>
                        <a:rPr lang="it-IT" sz="1400" dirty="0" smtClean="0">
                          <a:latin typeface="Times New Roman" pitchFamily="18" charset="0"/>
                          <a:cs typeface="Times New Roman" pitchFamily="18" charset="0"/>
                        </a:rPr>
                        <a:t>valore aggiunto</a:t>
                      </a:r>
                      <a:endParaRPr lang="it-IT" sz="1400" dirty="0">
                        <a:latin typeface="Times New Roman" pitchFamily="18" charset="0"/>
                        <a:cs typeface="Times New Roman" pitchFamily="18" charset="0"/>
                      </a:endParaRPr>
                    </a:p>
                  </a:txBody>
                  <a:tcPr/>
                </a:tc>
                <a:tc>
                  <a:txBody>
                    <a:bodyPr/>
                    <a:lstStyle/>
                    <a:p>
                      <a:r>
                        <a:rPr lang="it-IT" sz="1400" dirty="0" smtClean="0">
                          <a:latin typeface="Times New Roman" pitchFamily="18" charset="0"/>
                          <a:cs typeface="Times New Roman" pitchFamily="18" charset="0"/>
                        </a:rPr>
                        <a:t>flotta/</a:t>
                      </a:r>
                    </a:p>
                    <a:p>
                      <a:r>
                        <a:rPr lang="it-IT" sz="1400" dirty="0" smtClean="0">
                          <a:latin typeface="Times New Roman" pitchFamily="18" charset="0"/>
                          <a:cs typeface="Times New Roman" pitchFamily="18" charset="0"/>
                        </a:rPr>
                        <a:t>valore aggiunto</a:t>
                      </a:r>
                      <a:endParaRPr lang="it-IT" sz="1400" dirty="0">
                        <a:latin typeface="Times New Roman" pitchFamily="18" charset="0"/>
                        <a:cs typeface="Times New Roman" pitchFamily="18" charset="0"/>
                      </a:endParaRPr>
                    </a:p>
                  </a:txBody>
                  <a:tcPr/>
                </a:tc>
                <a:tc>
                  <a:txBody>
                    <a:bodyPr/>
                    <a:lstStyle/>
                    <a:p>
                      <a:r>
                        <a:rPr lang="it-IT" sz="1400" dirty="0" smtClean="0">
                          <a:latin typeface="Times New Roman" pitchFamily="18" charset="0"/>
                          <a:cs typeface="Times New Roman" pitchFamily="18" charset="0"/>
                        </a:rPr>
                        <a:t>flotta/</a:t>
                      </a:r>
                    </a:p>
                    <a:p>
                      <a:r>
                        <a:rPr lang="it-IT" sz="1400" dirty="0" smtClean="0">
                          <a:latin typeface="Times New Roman" pitchFamily="18" charset="0"/>
                          <a:cs typeface="Times New Roman" pitchFamily="18" charset="0"/>
                        </a:rPr>
                        <a:t>valore aggiunto</a:t>
                      </a:r>
                      <a:endParaRPr lang="it-IT" sz="1400" dirty="0">
                        <a:latin typeface="Times New Roman" pitchFamily="18" charset="0"/>
                        <a:cs typeface="Times New Roman" pitchFamily="18" charset="0"/>
                      </a:endParaRPr>
                    </a:p>
                  </a:txBody>
                  <a:tcPr/>
                </a:tc>
              </a:tr>
              <a:tr h="648000">
                <a:tc>
                  <a:txBody>
                    <a:bodyPr/>
                    <a:lstStyle/>
                    <a:p>
                      <a:pPr algn="ctr"/>
                      <a:r>
                        <a:rPr lang="it-IT" sz="1400" dirty="0" smtClean="0">
                          <a:solidFill>
                            <a:srgbClr val="CC3300"/>
                          </a:solidFill>
                          <a:latin typeface="Times New Roman" pitchFamily="18" charset="0"/>
                          <a:cs typeface="Times New Roman" pitchFamily="18" charset="0"/>
                        </a:rPr>
                        <a:t>R</a:t>
                      </a:r>
                      <a:endParaRPr lang="it-IT" sz="1400" dirty="0">
                        <a:solidFill>
                          <a:srgbClr val="CC3300"/>
                        </a:solidFill>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400" dirty="0" smtClean="0">
                          <a:latin typeface="Times New Roman" pitchFamily="18" charset="0"/>
                          <a:cs typeface="Times New Roman" pitchFamily="18" charset="0"/>
                        </a:rPr>
                        <a:t>standard</a:t>
                      </a:r>
                    </a:p>
                    <a:p>
                      <a:endParaRPr lang="it-IT" sz="1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400" dirty="0" smtClean="0">
                          <a:latin typeface="Times New Roman" pitchFamily="18" charset="0"/>
                          <a:cs typeface="Times New Roman" pitchFamily="18" charset="0"/>
                        </a:rPr>
                        <a:t>standard</a:t>
                      </a:r>
                    </a:p>
                    <a:p>
                      <a:endParaRPr lang="it-IT" sz="1400" dirty="0">
                        <a:latin typeface="Times New Roman" pitchFamily="18" charset="0"/>
                        <a:cs typeface="Times New Roman" pitchFamily="18" charset="0"/>
                      </a:endParaRPr>
                    </a:p>
                  </a:txBody>
                  <a:tcPr/>
                </a:tc>
                <a:tc>
                  <a:txBody>
                    <a:bodyPr/>
                    <a:lstStyle/>
                    <a:p>
                      <a:r>
                        <a:rPr lang="it-IT" sz="1400" dirty="0" smtClean="0">
                          <a:latin typeface="Times New Roman" pitchFamily="18" charset="0"/>
                          <a:cs typeface="Times New Roman" pitchFamily="18" charset="0"/>
                        </a:rPr>
                        <a:t>flotta/</a:t>
                      </a:r>
                    </a:p>
                    <a:p>
                      <a:r>
                        <a:rPr lang="it-IT" sz="1400" dirty="0" smtClean="0">
                          <a:latin typeface="Times New Roman" pitchFamily="18" charset="0"/>
                          <a:cs typeface="Times New Roman" pitchFamily="18" charset="0"/>
                        </a:rPr>
                        <a:t>valore aggiunto</a:t>
                      </a:r>
                      <a:endParaRPr lang="it-IT" sz="1400" dirty="0">
                        <a:latin typeface="Times New Roman" pitchFamily="18" charset="0"/>
                        <a:cs typeface="Times New Roman" pitchFamily="18" charset="0"/>
                      </a:endParaRPr>
                    </a:p>
                  </a:txBody>
                  <a:tcPr/>
                </a:tc>
                <a:tc>
                  <a:txBody>
                    <a:bodyPr/>
                    <a:lstStyle/>
                    <a:p>
                      <a:r>
                        <a:rPr lang="it-IT" sz="1400" dirty="0" smtClean="0">
                          <a:latin typeface="Times New Roman" pitchFamily="18" charset="0"/>
                          <a:cs typeface="Times New Roman" pitchFamily="18" charset="0"/>
                        </a:rPr>
                        <a:t>flotta/</a:t>
                      </a:r>
                    </a:p>
                    <a:p>
                      <a:r>
                        <a:rPr lang="it-IT" sz="1400" dirty="0" smtClean="0">
                          <a:latin typeface="Times New Roman" pitchFamily="18" charset="0"/>
                          <a:cs typeface="Times New Roman" pitchFamily="18" charset="0"/>
                        </a:rPr>
                        <a:t>valore aggiunto</a:t>
                      </a:r>
                    </a:p>
                  </a:txBody>
                  <a:tcPr/>
                </a:tc>
                <a:tc>
                  <a:txBody>
                    <a:bodyPr/>
                    <a:lstStyle/>
                    <a:p>
                      <a:r>
                        <a:rPr lang="it-IT" sz="1400" dirty="0" smtClean="0">
                          <a:latin typeface="Times New Roman" pitchFamily="18" charset="0"/>
                          <a:cs typeface="Times New Roman" pitchFamily="18" charset="0"/>
                        </a:rPr>
                        <a:t>flotta/</a:t>
                      </a:r>
                    </a:p>
                    <a:p>
                      <a:r>
                        <a:rPr lang="it-IT" sz="1400" dirty="0" smtClean="0">
                          <a:latin typeface="Times New Roman" pitchFamily="18" charset="0"/>
                          <a:cs typeface="Times New Roman" pitchFamily="18" charset="0"/>
                        </a:rPr>
                        <a:t>valore aggiunto</a:t>
                      </a:r>
                      <a:endParaRPr lang="it-IT" sz="1400" dirty="0">
                        <a:latin typeface="Times New Roman" pitchFamily="18" charset="0"/>
                        <a:cs typeface="Times New Roman" pitchFamily="18" charset="0"/>
                      </a:endParaRPr>
                    </a:p>
                  </a:txBody>
                  <a:tcPr/>
                </a:tc>
              </a:tr>
              <a:tr h="648000">
                <a:tc>
                  <a:txBody>
                    <a:bodyPr/>
                    <a:lstStyle/>
                    <a:p>
                      <a:pPr algn="ctr"/>
                      <a:r>
                        <a:rPr lang="it-IT" sz="1400" dirty="0" smtClean="0">
                          <a:solidFill>
                            <a:srgbClr val="CC3300"/>
                          </a:solidFill>
                          <a:latin typeface="Times New Roman" pitchFamily="18" charset="0"/>
                          <a:cs typeface="Times New Roman" pitchFamily="18" charset="0"/>
                        </a:rPr>
                        <a:t>H</a:t>
                      </a:r>
                      <a:endParaRPr lang="it-IT" sz="1400" dirty="0">
                        <a:solidFill>
                          <a:srgbClr val="CC3300"/>
                        </a:solidFill>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400" dirty="0" smtClean="0">
                          <a:latin typeface="Times New Roman" pitchFamily="18" charset="0"/>
                          <a:cs typeface="Times New Roman" pitchFamily="18" charset="0"/>
                        </a:rPr>
                        <a:t>standard</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400" dirty="0" smtClean="0">
                          <a:latin typeface="Times New Roman" pitchFamily="18" charset="0"/>
                          <a:cs typeface="Times New Roman" pitchFamily="18" charset="0"/>
                        </a:rPr>
                        <a:t>standard</a:t>
                      </a:r>
                    </a:p>
                    <a:p>
                      <a:endParaRPr lang="it-IT" sz="1400" dirty="0">
                        <a:latin typeface="Times New Roman" pitchFamily="18" charset="0"/>
                        <a:cs typeface="Times New Roman" pitchFamily="18" charset="0"/>
                      </a:endParaRPr>
                    </a:p>
                  </a:txBody>
                  <a:tcPr/>
                </a:tc>
                <a:tc>
                  <a:txBody>
                    <a:bodyPr/>
                    <a:lstStyle/>
                    <a:p>
                      <a:r>
                        <a:rPr lang="it-IT" sz="1400" dirty="0" smtClean="0">
                          <a:latin typeface="Times New Roman" pitchFamily="18" charset="0"/>
                          <a:cs typeface="Times New Roman" pitchFamily="18" charset="0"/>
                        </a:rPr>
                        <a:t>flotta</a:t>
                      </a:r>
                      <a:endParaRPr lang="it-IT" sz="1400" dirty="0">
                        <a:latin typeface="Times New Roman" pitchFamily="18" charset="0"/>
                        <a:cs typeface="Times New Roman" pitchFamily="18" charset="0"/>
                      </a:endParaRPr>
                    </a:p>
                  </a:txBody>
                  <a:tcPr/>
                </a:tc>
                <a:tc>
                  <a:txBody>
                    <a:bodyPr/>
                    <a:lstStyle/>
                    <a:p>
                      <a:r>
                        <a:rPr lang="it-IT" sz="1400" dirty="0" smtClean="0">
                          <a:latin typeface="Times New Roman" pitchFamily="18" charset="0"/>
                          <a:cs typeface="Times New Roman" pitchFamily="18" charset="0"/>
                        </a:rPr>
                        <a:t>Percorrenze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400" dirty="0" smtClean="0">
                          <a:latin typeface="Times New Roman" pitchFamily="18" charset="0"/>
                          <a:cs typeface="Times New Roman" pitchFamily="18" charset="0"/>
                        </a:rPr>
                        <a:t>Percorrenze</a:t>
                      </a:r>
                    </a:p>
                  </a:txBody>
                  <a:tcPr/>
                </a:tc>
              </a:tr>
            </a:tbl>
          </a:graphicData>
        </a:graphic>
      </p:graphicFrame>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7"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187404"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0"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14" name="Text Box 20"/>
          <p:cNvSpPr txBox="1">
            <a:spLocks noChangeArrowheads="1"/>
          </p:cNvSpPr>
          <p:nvPr/>
        </p:nvSpPr>
        <p:spPr bwMode="auto">
          <a:xfrm>
            <a:off x="1258888" y="739775"/>
            <a:ext cx="6913562" cy="457200"/>
          </a:xfrm>
          <a:prstGeom prst="rect">
            <a:avLst/>
          </a:prstGeom>
          <a:noFill/>
          <a:ln w="9525">
            <a:noFill/>
            <a:miter lim="800000"/>
            <a:headEnd/>
            <a:tailEnd/>
          </a:ln>
        </p:spPr>
        <p:txBody>
          <a:bodyPr>
            <a:spAutoFit/>
          </a:bodyPr>
          <a:lstStyle/>
          <a:p>
            <a:r>
              <a:rPr lang="it-IT" dirty="0">
                <a:cs typeface="Times New Roman" pitchFamily="18" charset="0"/>
              </a:rPr>
              <a:t>Disaggregazione provinciale: </a:t>
            </a:r>
            <a:r>
              <a:rPr lang="it-IT" dirty="0" smtClean="0">
                <a:cs typeface="Times New Roman" pitchFamily="18" charset="0"/>
              </a:rPr>
              <a:t>risultati</a:t>
            </a:r>
            <a:endParaRPr lang="it-IT" dirty="0">
              <a:cs typeface="Times New Roman" pitchFamily="18" charset="0"/>
            </a:endParaRPr>
          </a:p>
        </p:txBody>
      </p:sp>
      <p:pic>
        <p:nvPicPr>
          <p:cNvPr id="6" name="Immagine 5" descr="emissioni_NOx_2010_urban.jpg"/>
          <p:cNvPicPr>
            <a:picLocks noChangeAspect="1"/>
          </p:cNvPicPr>
          <p:nvPr/>
        </p:nvPicPr>
        <p:blipFill>
          <a:blip r:embed="rId4" cstate="print"/>
          <a:stretch>
            <a:fillRect/>
          </a:stretch>
        </p:blipFill>
        <p:spPr>
          <a:xfrm>
            <a:off x="2958422" y="1484784"/>
            <a:ext cx="3629802" cy="5130003"/>
          </a:xfrm>
          <a:prstGeom prst="rect">
            <a:avLst/>
          </a:prstGeom>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7"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187404"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0"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14" name="Text Box 20"/>
          <p:cNvSpPr txBox="1">
            <a:spLocks noChangeArrowheads="1"/>
          </p:cNvSpPr>
          <p:nvPr/>
        </p:nvSpPr>
        <p:spPr bwMode="auto">
          <a:xfrm>
            <a:off x="1258888" y="739775"/>
            <a:ext cx="6913562" cy="457200"/>
          </a:xfrm>
          <a:prstGeom prst="rect">
            <a:avLst/>
          </a:prstGeom>
          <a:noFill/>
          <a:ln w="9525">
            <a:noFill/>
            <a:miter lim="800000"/>
            <a:headEnd/>
            <a:tailEnd/>
          </a:ln>
        </p:spPr>
        <p:txBody>
          <a:bodyPr>
            <a:spAutoFit/>
          </a:bodyPr>
          <a:lstStyle/>
          <a:p>
            <a:r>
              <a:rPr lang="it-IT" dirty="0">
                <a:cs typeface="Times New Roman" pitchFamily="18" charset="0"/>
              </a:rPr>
              <a:t>Disaggregazione provinciale: </a:t>
            </a:r>
            <a:r>
              <a:rPr lang="it-IT" dirty="0" smtClean="0">
                <a:cs typeface="Times New Roman" pitchFamily="18" charset="0"/>
              </a:rPr>
              <a:t>risultati</a:t>
            </a:r>
            <a:endParaRPr lang="it-IT" dirty="0">
              <a:cs typeface="Times New Roman" pitchFamily="18" charset="0"/>
            </a:endParaRPr>
          </a:p>
        </p:txBody>
      </p:sp>
      <p:pic>
        <p:nvPicPr>
          <p:cNvPr id="7" name="Immagine 6" descr="emissioni_NOx_2010_rural.jpg"/>
          <p:cNvPicPr>
            <a:picLocks noChangeAspect="1"/>
          </p:cNvPicPr>
          <p:nvPr/>
        </p:nvPicPr>
        <p:blipFill>
          <a:blip r:embed="rId4" cstate="print"/>
          <a:stretch>
            <a:fillRect/>
          </a:stretch>
        </p:blipFill>
        <p:spPr>
          <a:xfrm>
            <a:off x="2886414" y="1484784"/>
            <a:ext cx="3629802" cy="5130003"/>
          </a:xfrm>
          <a:prstGeom prst="rect">
            <a:avLst/>
          </a:prstGeom>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7"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187404"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0"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14" name="Text Box 20"/>
          <p:cNvSpPr txBox="1">
            <a:spLocks noChangeArrowheads="1"/>
          </p:cNvSpPr>
          <p:nvPr/>
        </p:nvSpPr>
        <p:spPr bwMode="auto">
          <a:xfrm>
            <a:off x="1258888" y="739775"/>
            <a:ext cx="6913562" cy="461665"/>
          </a:xfrm>
          <a:prstGeom prst="rect">
            <a:avLst/>
          </a:prstGeom>
          <a:noFill/>
          <a:ln w="9525">
            <a:noFill/>
            <a:miter lim="800000"/>
            <a:headEnd/>
            <a:tailEnd/>
          </a:ln>
        </p:spPr>
        <p:txBody>
          <a:bodyPr>
            <a:spAutoFit/>
          </a:bodyPr>
          <a:lstStyle/>
          <a:p>
            <a:r>
              <a:rPr lang="it-IT" dirty="0">
                <a:cs typeface="Times New Roman" pitchFamily="18" charset="0"/>
              </a:rPr>
              <a:t>Disaggregazione provinciale: </a:t>
            </a:r>
            <a:r>
              <a:rPr lang="it-IT" dirty="0" smtClean="0">
                <a:cs typeface="Times New Roman" pitchFamily="18" charset="0"/>
              </a:rPr>
              <a:t>risultati</a:t>
            </a:r>
          </a:p>
        </p:txBody>
      </p:sp>
      <p:pic>
        <p:nvPicPr>
          <p:cNvPr id="7" name="Immagine 6" descr="emissioni_NOx_2010_highways.jpg"/>
          <p:cNvPicPr>
            <a:picLocks noChangeAspect="1"/>
          </p:cNvPicPr>
          <p:nvPr/>
        </p:nvPicPr>
        <p:blipFill>
          <a:blip r:embed="rId4" cstate="print"/>
          <a:stretch>
            <a:fillRect/>
          </a:stretch>
        </p:blipFill>
        <p:spPr>
          <a:xfrm>
            <a:off x="2843808" y="1455308"/>
            <a:ext cx="3629802" cy="5130003"/>
          </a:xfrm>
          <a:prstGeom prst="rect">
            <a:avLst/>
          </a:prstGeom>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0"/>
          <p:cNvSpPr txBox="1">
            <a:spLocks noChangeArrowheads="1"/>
          </p:cNvSpPr>
          <p:nvPr/>
        </p:nvSpPr>
        <p:spPr bwMode="auto">
          <a:xfrm>
            <a:off x="1258888" y="739775"/>
            <a:ext cx="6913562" cy="457200"/>
          </a:xfrm>
          <a:prstGeom prst="rect">
            <a:avLst/>
          </a:prstGeom>
          <a:noFill/>
          <a:ln w="9525">
            <a:noFill/>
            <a:miter lim="800000"/>
            <a:headEnd/>
            <a:tailEnd/>
          </a:ln>
        </p:spPr>
        <p:txBody>
          <a:bodyPr>
            <a:spAutoFit/>
          </a:bodyPr>
          <a:lstStyle/>
          <a:p>
            <a:pPr algn="ctr"/>
            <a:r>
              <a:rPr lang="it-IT" sz="2400" b="1" dirty="0">
                <a:solidFill>
                  <a:schemeClr val="tx2"/>
                </a:solidFill>
                <a:latin typeface="Times New Roman" pitchFamily="18" charset="0"/>
                <a:cs typeface="Times New Roman" pitchFamily="18" charset="0"/>
              </a:rPr>
              <a:t>CONTENUTI</a:t>
            </a:r>
          </a:p>
        </p:txBody>
      </p:sp>
      <p:sp>
        <p:nvSpPr>
          <p:cNvPr id="4" name="Text Box 8"/>
          <p:cNvSpPr txBox="1">
            <a:spLocks noChangeArrowheads="1"/>
          </p:cNvSpPr>
          <p:nvPr/>
        </p:nvSpPr>
        <p:spPr bwMode="auto">
          <a:xfrm>
            <a:off x="395288" y="2276475"/>
            <a:ext cx="8424862" cy="1569660"/>
          </a:xfrm>
          <a:prstGeom prst="rect">
            <a:avLst/>
          </a:prstGeom>
          <a:noFill/>
          <a:ln w="9525">
            <a:noFill/>
            <a:miter lim="800000"/>
            <a:headEnd/>
            <a:tailEnd/>
          </a:ln>
          <a:effectLst/>
        </p:spPr>
        <p:txBody>
          <a:bodyPr wrap="square">
            <a:spAutoFit/>
          </a:bodyPr>
          <a:lstStyle/>
          <a:p>
            <a:pPr>
              <a:buClr>
                <a:srgbClr val="CC3300"/>
              </a:buClr>
              <a:buFont typeface="Wingdings" pitchFamily="2" charset="2"/>
              <a:buChar char="v"/>
            </a:pPr>
            <a:r>
              <a:rPr lang="it-IT" sz="2400" dirty="0">
                <a:solidFill>
                  <a:srgbClr val="CC3300"/>
                </a:solidFill>
                <a:latin typeface="Times New Roman" pitchFamily="18" charset="0"/>
              </a:rPr>
              <a:t> </a:t>
            </a:r>
            <a:r>
              <a:rPr lang="it-IT" dirty="0">
                <a:solidFill>
                  <a:srgbClr val="CC3300"/>
                </a:solidFill>
              </a:rPr>
              <a:t>DISAGGREGAZIONE A LIVELLO </a:t>
            </a:r>
            <a:r>
              <a:rPr lang="it-IT" dirty="0" smtClean="0">
                <a:solidFill>
                  <a:srgbClr val="CC3300"/>
                </a:solidFill>
              </a:rPr>
              <a:t>PROVINCIALE PER I TRASPORTI: </a:t>
            </a:r>
            <a:endParaRPr lang="it-IT" dirty="0">
              <a:solidFill>
                <a:srgbClr val="CC3300"/>
              </a:solidFill>
            </a:endParaRPr>
          </a:p>
          <a:p>
            <a:pPr>
              <a:buClr>
                <a:srgbClr val="006600"/>
              </a:buClr>
              <a:buFont typeface="Wingdings" pitchFamily="2" charset="2"/>
              <a:buNone/>
            </a:pPr>
            <a:r>
              <a:rPr lang="it-IT" dirty="0">
                <a:solidFill>
                  <a:srgbClr val="008000"/>
                </a:solidFill>
              </a:rPr>
              <a:t>    </a:t>
            </a:r>
            <a:r>
              <a:rPr lang="it-IT" dirty="0">
                <a:solidFill>
                  <a:srgbClr val="CC3300"/>
                </a:solidFill>
              </a:rPr>
              <a:t>ANALISI E APPLICAZIONE </a:t>
            </a:r>
            <a:r>
              <a:rPr lang="it-IT" dirty="0" err="1">
                <a:solidFill>
                  <a:srgbClr val="CC3300"/>
                </a:solidFill>
              </a:rPr>
              <a:t>DI</a:t>
            </a:r>
            <a:r>
              <a:rPr lang="it-IT" dirty="0">
                <a:solidFill>
                  <a:srgbClr val="CC3300"/>
                </a:solidFill>
              </a:rPr>
              <a:t> 4 DIFFERENTI  </a:t>
            </a:r>
          </a:p>
          <a:p>
            <a:pPr>
              <a:buClr>
                <a:srgbClr val="006600"/>
              </a:buClr>
              <a:buFont typeface="Wingdings" pitchFamily="2" charset="2"/>
              <a:buNone/>
            </a:pPr>
            <a:r>
              <a:rPr lang="it-IT" dirty="0">
                <a:solidFill>
                  <a:srgbClr val="CC3300"/>
                </a:solidFill>
              </a:rPr>
              <a:t>    METODOLOGIE</a:t>
            </a:r>
          </a:p>
        </p:txBody>
      </p:sp>
      <p:sp>
        <p:nvSpPr>
          <p:cNvPr id="5" name="Text Box 9"/>
          <p:cNvSpPr txBox="1">
            <a:spLocks noChangeArrowheads="1"/>
          </p:cNvSpPr>
          <p:nvPr/>
        </p:nvSpPr>
        <p:spPr bwMode="auto">
          <a:xfrm>
            <a:off x="395288" y="4163596"/>
            <a:ext cx="8424862" cy="1569660"/>
          </a:xfrm>
          <a:prstGeom prst="rect">
            <a:avLst/>
          </a:prstGeom>
          <a:noFill/>
          <a:ln w="9525">
            <a:noFill/>
            <a:miter lim="800000"/>
            <a:headEnd/>
            <a:tailEnd/>
          </a:ln>
          <a:effectLst/>
        </p:spPr>
        <p:txBody>
          <a:bodyPr>
            <a:spAutoFit/>
          </a:bodyPr>
          <a:lstStyle/>
          <a:p>
            <a:pPr>
              <a:buClr>
                <a:srgbClr val="006600"/>
              </a:buClr>
              <a:buFont typeface="Wingdings" pitchFamily="2" charset="2"/>
              <a:buNone/>
            </a:pPr>
            <a:endParaRPr lang="it-IT" sz="2400" dirty="0">
              <a:solidFill>
                <a:srgbClr val="0000FF"/>
              </a:solidFill>
              <a:latin typeface="Times New Roman" pitchFamily="18" charset="0"/>
            </a:endParaRPr>
          </a:p>
          <a:p>
            <a:pPr>
              <a:buClr>
                <a:srgbClr val="CC3300"/>
              </a:buClr>
              <a:buFont typeface="Wingdings" pitchFamily="2" charset="2"/>
              <a:buChar char="v"/>
            </a:pPr>
            <a:r>
              <a:rPr lang="it-IT" sz="2400" dirty="0">
                <a:solidFill>
                  <a:srgbClr val="CC3300"/>
                </a:solidFill>
                <a:latin typeface="Times New Roman" pitchFamily="18" charset="0"/>
              </a:rPr>
              <a:t> </a:t>
            </a:r>
            <a:r>
              <a:rPr lang="it-IT" dirty="0" smtClean="0">
                <a:solidFill>
                  <a:srgbClr val="CC3300"/>
                </a:solidFill>
              </a:rPr>
              <a:t>DISTRIBUZIONE DELLE PERCORRENZE REGIONALI PER LE 3 MODALITÀ </a:t>
            </a:r>
            <a:r>
              <a:rPr lang="it-IT" dirty="0" err="1" smtClean="0">
                <a:solidFill>
                  <a:srgbClr val="CC3300"/>
                </a:solidFill>
              </a:rPr>
              <a:t>DI</a:t>
            </a:r>
            <a:r>
              <a:rPr lang="it-IT" dirty="0" smtClean="0">
                <a:solidFill>
                  <a:srgbClr val="CC3300"/>
                </a:solidFill>
              </a:rPr>
              <a:t> GUIDA (urbana, extraurbana e autostradale)</a:t>
            </a:r>
            <a:endParaRPr lang="it-IT" sz="2400" dirty="0">
              <a:solidFill>
                <a:srgbClr val="CC3300"/>
              </a:solidFill>
              <a:latin typeface="Times New Roman" pitchFamily="18" charset="0"/>
            </a:endParaRPr>
          </a:p>
        </p:txBody>
      </p:sp>
      <p:sp>
        <p:nvSpPr>
          <p:cNvPr id="8" name="Segnaposto piè di pagina 7"/>
          <p:cNvSpPr>
            <a:spLocks noGrp="1"/>
          </p:cNvSpPr>
          <p:nvPr>
            <p:ph type="ftr" sz="quarter" idx="11"/>
          </p:nvPr>
        </p:nvSpPr>
        <p:spPr>
          <a:xfrm>
            <a:off x="6284912" y="6525344"/>
            <a:ext cx="2895600" cy="332656"/>
          </a:xfrm>
        </p:spPr>
        <p:txBody>
          <a:bodyPr/>
          <a:lstStyle/>
          <a:p>
            <a:r>
              <a:rPr lang="it-IT" sz="1400" b="1" dirty="0" smtClean="0">
                <a:latin typeface="Times New Roman" pitchFamily="18" charset="0"/>
                <a:cs typeface="Times New Roman" pitchFamily="18" charset="0"/>
              </a:rPr>
              <a:t>Roma 7 dicembre 2012</a:t>
            </a:r>
            <a:endParaRPr lang="it-IT" sz="1400" b="1" dirty="0">
              <a:latin typeface="Times New Roman" pitchFamily="18" charset="0"/>
              <a:cs typeface="Times New Roman" pitchFamily="18" charset="0"/>
            </a:endParaRPr>
          </a:p>
        </p:txBody>
      </p:sp>
      <p:sp>
        <p:nvSpPr>
          <p:cNvPr id="10"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pic>
        <p:nvPicPr>
          <p:cNvPr id="7"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67544" y="1889537"/>
            <a:ext cx="2520280" cy="1600438"/>
          </a:xfrm>
          <a:prstGeom prst="rect">
            <a:avLst/>
          </a:prstGeom>
        </p:spPr>
        <p:txBody>
          <a:bodyPr wrap="square">
            <a:spAutoFit/>
          </a:bodyPr>
          <a:lstStyle/>
          <a:p>
            <a:pPr algn="just" eaLnBrk="0" hangingPunct="0"/>
            <a:r>
              <a:rPr lang="it-IT" sz="1400" b="0" dirty="0" smtClean="0">
                <a:solidFill>
                  <a:schemeClr val="tx1"/>
                </a:solidFill>
                <a:cs typeface="Times New Roman" pitchFamily="18" charset="0"/>
              </a:rPr>
              <a:t>Percorrenze (</a:t>
            </a:r>
            <a:r>
              <a:rPr lang="it-IT" sz="1400" b="0" dirty="0" err="1" smtClean="0">
                <a:solidFill>
                  <a:schemeClr val="tx1"/>
                </a:solidFill>
                <a:cs typeface="Times New Roman" pitchFamily="18" charset="0"/>
              </a:rPr>
              <a:t>veic*km</a:t>
            </a:r>
            <a:r>
              <a:rPr lang="it-IT" sz="1400" b="0" dirty="0" smtClean="0">
                <a:solidFill>
                  <a:schemeClr val="tx1"/>
                </a:solidFill>
                <a:cs typeface="Times New Roman" pitchFamily="18" charset="0"/>
              </a:rPr>
              <a:t>),</a:t>
            </a:r>
          </a:p>
          <a:p>
            <a:pPr algn="just" eaLnBrk="0" hangingPunct="0"/>
            <a:r>
              <a:rPr lang="it-IT" sz="1400" b="0" dirty="0" smtClean="0">
                <a:solidFill>
                  <a:schemeClr val="tx1"/>
                </a:solidFill>
                <a:cs typeface="Times New Roman" pitchFamily="18" charset="0"/>
              </a:rPr>
              <a:t>espresse in milioni di km,</a:t>
            </a:r>
          </a:p>
          <a:p>
            <a:pPr algn="just" eaLnBrk="0" hangingPunct="0"/>
            <a:r>
              <a:rPr lang="it-IT" sz="1400" b="0" dirty="0" smtClean="0">
                <a:solidFill>
                  <a:schemeClr val="tx1"/>
                </a:solidFill>
                <a:cs typeface="Times New Roman" pitchFamily="18" charset="0"/>
              </a:rPr>
              <a:t>per gli anni 2005 e 2010</a:t>
            </a:r>
          </a:p>
          <a:p>
            <a:pPr algn="just" eaLnBrk="0" hangingPunct="0"/>
            <a:r>
              <a:rPr lang="it-IT" sz="1400" b="0" dirty="0" smtClean="0">
                <a:solidFill>
                  <a:schemeClr val="tx1"/>
                </a:solidFill>
                <a:cs typeface="Times New Roman" pitchFamily="18" charset="0"/>
              </a:rPr>
              <a:t>per veicoli leggeri e pesanti</a:t>
            </a:r>
          </a:p>
          <a:p>
            <a:pPr algn="just" eaLnBrk="0" hangingPunct="0"/>
            <a:r>
              <a:rPr lang="it-IT" sz="1400" b="0" dirty="0" smtClean="0">
                <a:solidFill>
                  <a:schemeClr val="tx1"/>
                </a:solidFill>
                <a:cs typeface="Times New Roman" pitchFamily="18" charset="0"/>
              </a:rPr>
              <a:t>per la modalità di guida </a:t>
            </a:r>
            <a:r>
              <a:rPr lang="it-IT" sz="1400" b="0" u="sng" dirty="0" smtClean="0">
                <a:solidFill>
                  <a:schemeClr val="tx1"/>
                </a:solidFill>
                <a:cs typeface="Times New Roman" pitchFamily="18" charset="0"/>
              </a:rPr>
              <a:t>autostradale</a:t>
            </a:r>
          </a:p>
          <a:p>
            <a:pPr algn="just" eaLnBrk="0" hangingPunct="0"/>
            <a:r>
              <a:rPr lang="it-IT" sz="1400" b="0" u="sng" dirty="0" smtClean="0">
                <a:solidFill>
                  <a:schemeClr val="tx1"/>
                </a:solidFill>
                <a:cs typeface="Times New Roman" pitchFamily="18" charset="0"/>
              </a:rPr>
              <a:t>(AISCAT)</a:t>
            </a:r>
          </a:p>
        </p:txBody>
      </p:sp>
      <p:sp>
        <p:nvSpPr>
          <p:cNvPr id="7"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8"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pic>
        <p:nvPicPr>
          <p:cNvPr id="9" name="Picture 8"/>
          <p:cNvPicPr>
            <a:picLocks noChangeAspect="1" noChangeArrowheads="1"/>
          </p:cNvPicPr>
          <p:nvPr/>
        </p:nvPicPr>
        <p:blipFill>
          <a:blip r:embed="rId2"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12" name="Text Box 20"/>
          <p:cNvSpPr txBox="1">
            <a:spLocks noChangeArrowheads="1"/>
          </p:cNvSpPr>
          <p:nvPr/>
        </p:nvSpPr>
        <p:spPr bwMode="auto">
          <a:xfrm>
            <a:off x="971550" y="548680"/>
            <a:ext cx="6913563" cy="830997"/>
          </a:xfrm>
          <a:prstGeom prst="rect">
            <a:avLst/>
          </a:prstGeom>
          <a:noFill/>
          <a:ln w="9525">
            <a:noFill/>
            <a:miter lim="800000"/>
            <a:headEnd/>
            <a:tailEnd/>
          </a:ln>
        </p:spPr>
        <p:txBody>
          <a:bodyPr>
            <a:spAutoFit/>
          </a:bodyPr>
          <a:lstStyle/>
          <a:p>
            <a:r>
              <a:rPr lang="it-IT" dirty="0" smtClean="0">
                <a:cs typeface="Times New Roman" pitchFamily="18" charset="0"/>
              </a:rPr>
              <a:t>Ripartizione percorrenze a livello regionale per veicoli leggeri e pesanti</a:t>
            </a:r>
            <a:endParaRPr lang="it-IT" dirty="0">
              <a:cs typeface="Times New Roman" pitchFamily="18" charset="0"/>
            </a:endParaRPr>
          </a:p>
        </p:txBody>
      </p:sp>
      <p:graphicFrame>
        <p:nvGraphicFramePr>
          <p:cNvPr id="11" name="Tabella 10"/>
          <p:cNvGraphicFramePr>
            <a:graphicFrameLocks noGrp="1"/>
          </p:cNvGraphicFramePr>
          <p:nvPr/>
        </p:nvGraphicFramePr>
        <p:xfrm>
          <a:off x="3203848" y="1772816"/>
          <a:ext cx="5580001" cy="4140000"/>
        </p:xfrm>
        <a:graphic>
          <a:graphicData uri="http://schemas.openxmlformats.org/drawingml/2006/table">
            <a:tbl>
              <a:tblPr>
                <a:tableStyleId>{BC89EF96-8CEA-46FF-86C4-4CE0E7609802}</a:tableStyleId>
              </a:tblPr>
              <a:tblGrid>
                <a:gridCol w="1633929"/>
                <a:gridCol w="986518"/>
                <a:gridCol w="986518"/>
                <a:gridCol w="986518"/>
                <a:gridCol w="986518"/>
              </a:tblGrid>
              <a:tr h="180000">
                <a:tc>
                  <a:txBody>
                    <a:bodyPr/>
                    <a:lstStyle/>
                    <a:p>
                      <a:pPr algn="l" fontAlgn="b"/>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gridSpan="2">
                  <a:txBody>
                    <a:bodyPr/>
                    <a:lstStyle/>
                    <a:p>
                      <a:pPr algn="ctr" fontAlgn="b"/>
                      <a:r>
                        <a:rPr lang="it-IT" sz="1100" u="none" strike="noStrike" dirty="0">
                          <a:latin typeface="Times New Roman" pitchFamily="18" charset="0"/>
                          <a:cs typeface="Times New Roman" pitchFamily="18" charset="0"/>
                        </a:rPr>
                        <a:t>VEICOLI LEGGERI</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hMerge="1">
                  <a:txBody>
                    <a:bodyPr/>
                    <a:lstStyle/>
                    <a:p>
                      <a:endParaRPr lang="it-IT"/>
                    </a:p>
                  </a:txBody>
                  <a:tcPr/>
                </a:tc>
                <a:tc gridSpan="2">
                  <a:txBody>
                    <a:bodyPr/>
                    <a:lstStyle/>
                    <a:p>
                      <a:pPr algn="ctr" fontAlgn="b"/>
                      <a:r>
                        <a:rPr lang="it-IT" sz="1100" u="none" strike="noStrike" dirty="0">
                          <a:latin typeface="Times New Roman" pitchFamily="18" charset="0"/>
                          <a:cs typeface="Times New Roman" pitchFamily="18" charset="0"/>
                        </a:rPr>
                        <a:t>VEICOLI PESANTI</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hMerge="1">
                  <a:txBody>
                    <a:bodyPr/>
                    <a:lstStyle/>
                    <a:p>
                      <a:endParaRPr lang="it-IT"/>
                    </a:p>
                  </a:txBody>
                  <a:tcPr/>
                </a:tc>
              </a:tr>
              <a:tr h="180000">
                <a:tc>
                  <a:txBody>
                    <a:bodyPr/>
                    <a:lstStyle/>
                    <a:p>
                      <a:pPr algn="l" fontAlgn="b"/>
                      <a:r>
                        <a:rPr lang="it-IT" sz="1100" u="none" strike="noStrike" dirty="0">
                          <a:latin typeface="Times New Roman" pitchFamily="18" charset="0"/>
                          <a:cs typeface="Times New Roman" pitchFamily="18" charset="0"/>
                        </a:rPr>
                        <a:t>REGIONE</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dirty="0">
                          <a:latin typeface="Times New Roman" pitchFamily="18" charset="0"/>
                          <a:cs typeface="Times New Roman" pitchFamily="18" charset="0"/>
                        </a:rPr>
                        <a:t>veic_km_2005</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a:latin typeface="Times New Roman" pitchFamily="18" charset="0"/>
                          <a:cs typeface="Times New Roman" pitchFamily="18" charset="0"/>
                        </a:rPr>
                        <a:t>veic_km_2010</a:t>
                      </a:r>
                      <a:endParaRPr lang="it-IT" sz="1100" b="0" i="1"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a:latin typeface="Times New Roman" pitchFamily="18" charset="0"/>
                          <a:cs typeface="Times New Roman" pitchFamily="18" charset="0"/>
                        </a:rPr>
                        <a:t>veic_km_2005</a:t>
                      </a:r>
                      <a:endParaRPr lang="it-IT" sz="1100" b="0" i="1"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dirty="0">
                          <a:latin typeface="Times New Roman" pitchFamily="18" charset="0"/>
                          <a:cs typeface="Times New Roman" pitchFamily="18" charset="0"/>
                        </a:rPr>
                        <a:t>veic_km_2010</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dirty="0">
                          <a:latin typeface="Times New Roman" pitchFamily="18" charset="0"/>
                          <a:cs typeface="Times New Roman" pitchFamily="18" charset="0"/>
                        </a:rPr>
                        <a:t>PIEMONTE</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6125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6589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1933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1926</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dirty="0">
                          <a:latin typeface="Times New Roman" pitchFamily="18" charset="0"/>
                          <a:cs typeface="Times New Roman" pitchFamily="18" charset="0"/>
                        </a:rPr>
                        <a:t>VALLE </a:t>
                      </a:r>
                      <a:r>
                        <a:rPr lang="it-IT" sz="1100" u="none" strike="noStrike" dirty="0" err="1">
                          <a:latin typeface="Times New Roman" pitchFamily="18" charset="0"/>
                          <a:cs typeface="Times New Roman" pitchFamily="18" charset="0"/>
                        </a:rPr>
                        <a:t>D'AOSTA</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326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345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90</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94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dirty="0">
                          <a:latin typeface="Times New Roman" pitchFamily="18" charset="0"/>
                          <a:cs typeface="Times New Roman" pitchFamily="18" charset="0"/>
                        </a:rPr>
                        <a:t>LOMBARDIA</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9385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9678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3022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2806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dirty="0">
                          <a:latin typeface="Times New Roman" pitchFamily="18" charset="0"/>
                          <a:cs typeface="Times New Roman" pitchFamily="18" charset="0"/>
                        </a:rPr>
                        <a:t>TRENTINO ALTO ADIGE</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1230</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1294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482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466</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dirty="0">
                          <a:latin typeface="Times New Roman" pitchFamily="18" charset="0"/>
                          <a:cs typeface="Times New Roman" pitchFamily="18" charset="0"/>
                        </a:rPr>
                        <a:t>VENETO</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6067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6878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2264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2427</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dirty="0">
                          <a:latin typeface="Times New Roman" pitchFamily="18" charset="0"/>
                          <a:cs typeface="Times New Roman" pitchFamily="18" charset="0"/>
                        </a:rPr>
                        <a:t>FRIULI VENEZIA GIULIA</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1716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1709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717</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679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dirty="0">
                          <a:latin typeface="Times New Roman" pitchFamily="18" charset="0"/>
                          <a:cs typeface="Times New Roman" pitchFamily="18" charset="0"/>
                        </a:rPr>
                        <a:t>LIGURIA</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4037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4251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1021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1002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EMILIA ROMAGNA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8706</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9494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3355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3284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TOSCANA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5664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5833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1703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1612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UMBRIA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1949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2021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666</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656</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MARCHE</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3072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2955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1060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904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LAZIO</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7499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7796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1979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1925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ABRUZZO</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2675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2847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761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741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MOLISE</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232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231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72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CAMPANIA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7123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7451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1472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1425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PUGLIA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3380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3283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660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596</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BASILICATA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580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602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144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143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CALABRIA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2096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2099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439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439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SICILIA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2714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2775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403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410</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u="none" strike="noStrike">
                          <a:latin typeface="Times New Roman" pitchFamily="18" charset="0"/>
                          <a:cs typeface="Times New Roman" pitchFamily="18" charset="0"/>
                        </a:rPr>
                        <a:t>SARDEGNA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2122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1632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603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471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0000">
                <a:tc>
                  <a:txBody>
                    <a:bodyPr/>
                    <a:lstStyle/>
                    <a:p>
                      <a:pPr algn="l" fontAlgn="b"/>
                      <a:r>
                        <a:rPr lang="it-IT" sz="1100" i="1" u="none" strike="noStrike" dirty="0">
                          <a:latin typeface="Times New Roman" pitchFamily="18" charset="0"/>
                          <a:cs typeface="Times New Roman" pitchFamily="18" charset="0"/>
                        </a:rPr>
                        <a:t>TOTALE NAZIONALE</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76698</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79762</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22851</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22079</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r>
            </a:tbl>
          </a:graphicData>
        </a:graphic>
      </p:graphicFrame>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6"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9" name="Rettangolo 8"/>
          <p:cNvSpPr/>
          <p:nvPr/>
        </p:nvSpPr>
        <p:spPr>
          <a:xfrm>
            <a:off x="467544" y="1901150"/>
            <a:ext cx="2448272" cy="1600438"/>
          </a:xfrm>
          <a:prstGeom prst="rect">
            <a:avLst/>
          </a:prstGeom>
        </p:spPr>
        <p:txBody>
          <a:bodyPr wrap="square">
            <a:spAutoFit/>
          </a:bodyPr>
          <a:lstStyle/>
          <a:p>
            <a:pPr algn="just" eaLnBrk="0" hangingPunct="0"/>
            <a:r>
              <a:rPr lang="it-IT" sz="1400" b="0" dirty="0" smtClean="0">
                <a:solidFill>
                  <a:schemeClr val="tx1"/>
                </a:solidFill>
                <a:cs typeface="Times New Roman" pitchFamily="18" charset="0"/>
              </a:rPr>
              <a:t>Percorrenze (</a:t>
            </a:r>
            <a:r>
              <a:rPr lang="it-IT" sz="1400" b="0" dirty="0" err="1" smtClean="0">
                <a:solidFill>
                  <a:schemeClr val="tx1"/>
                </a:solidFill>
                <a:cs typeface="Times New Roman" pitchFamily="18" charset="0"/>
              </a:rPr>
              <a:t>veic*km</a:t>
            </a:r>
            <a:r>
              <a:rPr lang="it-IT" sz="1400" b="0" dirty="0" smtClean="0">
                <a:solidFill>
                  <a:schemeClr val="tx1"/>
                </a:solidFill>
                <a:cs typeface="Times New Roman" pitchFamily="18" charset="0"/>
              </a:rPr>
              <a:t>),</a:t>
            </a:r>
          </a:p>
          <a:p>
            <a:pPr algn="just" eaLnBrk="0" hangingPunct="0"/>
            <a:r>
              <a:rPr lang="it-IT" sz="1400" b="0" dirty="0" smtClean="0">
                <a:solidFill>
                  <a:schemeClr val="tx1"/>
                </a:solidFill>
                <a:cs typeface="Times New Roman" pitchFamily="18" charset="0"/>
              </a:rPr>
              <a:t>espresse in milioni di km,</a:t>
            </a:r>
          </a:p>
          <a:p>
            <a:pPr algn="just" eaLnBrk="0" hangingPunct="0"/>
            <a:r>
              <a:rPr lang="it-IT" sz="1400" b="0" dirty="0" smtClean="0">
                <a:solidFill>
                  <a:schemeClr val="tx1"/>
                </a:solidFill>
                <a:cs typeface="Times New Roman" pitchFamily="18" charset="0"/>
              </a:rPr>
              <a:t>per gli anni 2005 e 2010</a:t>
            </a:r>
          </a:p>
          <a:p>
            <a:pPr algn="just" eaLnBrk="0" hangingPunct="0"/>
            <a:r>
              <a:rPr lang="it-IT" sz="1400" b="0" dirty="0" smtClean="0">
                <a:solidFill>
                  <a:schemeClr val="tx1"/>
                </a:solidFill>
                <a:cs typeface="Times New Roman" pitchFamily="18" charset="0"/>
              </a:rPr>
              <a:t>per veicoli leggeri e pesanti</a:t>
            </a:r>
          </a:p>
          <a:p>
            <a:pPr algn="just" eaLnBrk="0" hangingPunct="0"/>
            <a:r>
              <a:rPr lang="it-IT" sz="1400" b="0" dirty="0" smtClean="0">
                <a:solidFill>
                  <a:schemeClr val="tx1"/>
                </a:solidFill>
                <a:cs typeface="Times New Roman" pitchFamily="18" charset="0"/>
              </a:rPr>
              <a:t>per la modalità di guida </a:t>
            </a:r>
            <a:r>
              <a:rPr lang="it-IT" sz="1400" b="0" u="sng" dirty="0" smtClean="0">
                <a:solidFill>
                  <a:schemeClr val="tx1"/>
                </a:solidFill>
                <a:cs typeface="Times New Roman" pitchFamily="18" charset="0"/>
              </a:rPr>
              <a:t>autostradale</a:t>
            </a:r>
          </a:p>
          <a:p>
            <a:pPr algn="just" eaLnBrk="0" hangingPunct="0"/>
            <a:r>
              <a:rPr lang="it-IT" sz="1400" b="0" dirty="0" smtClean="0">
                <a:solidFill>
                  <a:schemeClr val="tx1"/>
                </a:solidFill>
                <a:cs typeface="Times New Roman" pitchFamily="18" charset="0"/>
              </a:rPr>
              <a:t>(COPERT)</a:t>
            </a:r>
            <a:endParaRPr lang="it-IT" sz="1400" b="0" dirty="0" smtClean="0">
              <a:solidFill>
                <a:schemeClr val="tx1"/>
              </a:solidFill>
            </a:endParaRPr>
          </a:p>
        </p:txBody>
      </p:sp>
      <p:pic>
        <p:nvPicPr>
          <p:cNvPr id="7" name="Picture 8"/>
          <p:cNvPicPr>
            <a:picLocks noChangeAspect="1" noChangeArrowheads="1"/>
          </p:cNvPicPr>
          <p:nvPr/>
        </p:nvPicPr>
        <p:blipFill>
          <a:blip r:embed="rId2"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10" name="Text Box 20"/>
          <p:cNvSpPr txBox="1">
            <a:spLocks noChangeArrowheads="1"/>
          </p:cNvSpPr>
          <p:nvPr/>
        </p:nvSpPr>
        <p:spPr bwMode="auto">
          <a:xfrm>
            <a:off x="971550" y="548680"/>
            <a:ext cx="6913563" cy="830997"/>
          </a:xfrm>
          <a:prstGeom prst="rect">
            <a:avLst/>
          </a:prstGeom>
          <a:noFill/>
          <a:ln w="9525">
            <a:noFill/>
            <a:miter lim="800000"/>
            <a:headEnd/>
            <a:tailEnd/>
          </a:ln>
        </p:spPr>
        <p:txBody>
          <a:bodyPr>
            <a:spAutoFit/>
          </a:bodyPr>
          <a:lstStyle/>
          <a:p>
            <a:r>
              <a:rPr lang="it-IT" dirty="0" smtClean="0">
                <a:cs typeface="Times New Roman" pitchFamily="18" charset="0"/>
              </a:rPr>
              <a:t>Ripartizione percorrenze a livello regionale per veicoli leggeri e pesanti</a:t>
            </a:r>
            <a:endParaRPr lang="it-IT" dirty="0">
              <a:cs typeface="Times New Roman" pitchFamily="18" charset="0"/>
            </a:endParaRPr>
          </a:p>
        </p:txBody>
      </p:sp>
      <p:graphicFrame>
        <p:nvGraphicFramePr>
          <p:cNvPr id="11" name="Tabella 10"/>
          <p:cNvGraphicFramePr>
            <a:graphicFrameLocks noGrp="1"/>
          </p:cNvGraphicFramePr>
          <p:nvPr/>
        </p:nvGraphicFramePr>
        <p:xfrm>
          <a:off x="3059832" y="1916832"/>
          <a:ext cx="5580000" cy="4319998"/>
        </p:xfrm>
        <a:graphic>
          <a:graphicData uri="http://schemas.openxmlformats.org/drawingml/2006/table">
            <a:tbl>
              <a:tblPr>
                <a:tableStyleId>{BC89EF96-8CEA-46FF-86C4-4CE0E7609802}</a:tableStyleId>
              </a:tblPr>
              <a:tblGrid>
                <a:gridCol w="1633928"/>
                <a:gridCol w="986518"/>
                <a:gridCol w="986518"/>
                <a:gridCol w="986518"/>
                <a:gridCol w="986518"/>
              </a:tblGrid>
              <a:tr h="187826">
                <a:tc>
                  <a:txBody>
                    <a:bodyPr/>
                    <a:lstStyle/>
                    <a:p>
                      <a:pPr algn="l" fontAlgn="b"/>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gridSpan="2">
                  <a:txBody>
                    <a:bodyPr/>
                    <a:lstStyle/>
                    <a:p>
                      <a:pPr algn="ctr" fontAlgn="b"/>
                      <a:r>
                        <a:rPr lang="it-IT" sz="1100" u="none" strike="noStrike" dirty="0">
                          <a:latin typeface="Times New Roman" pitchFamily="18" charset="0"/>
                          <a:cs typeface="Times New Roman" pitchFamily="18" charset="0"/>
                        </a:rPr>
                        <a:t>VEICOLI LEGGERI</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hMerge="1">
                  <a:txBody>
                    <a:bodyPr/>
                    <a:lstStyle/>
                    <a:p>
                      <a:endParaRPr lang="it-IT"/>
                    </a:p>
                  </a:txBody>
                  <a:tcPr/>
                </a:tc>
                <a:tc gridSpan="2">
                  <a:txBody>
                    <a:bodyPr/>
                    <a:lstStyle/>
                    <a:p>
                      <a:pPr algn="ctr" fontAlgn="b"/>
                      <a:r>
                        <a:rPr lang="it-IT" sz="1100" u="none" strike="noStrike" dirty="0">
                          <a:latin typeface="Times New Roman" pitchFamily="18" charset="0"/>
                          <a:cs typeface="Times New Roman" pitchFamily="18" charset="0"/>
                        </a:rPr>
                        <a:t>VEICOLI PESANTI</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hMerge="1">
                  <a:txBody>
                    <a:bodyPr/>
                    <a:lstStyle/>
                    <a:p>
                      <a:endParaRPr lang="it-IT"/>
                    </a:p>
                  </a:txBody>
                  <a:tcPr/>
                </a:tc>
              </a:tr>
              <a:tr h="187826">
                <a:tc>
                  <a:txBody>
                    <a:bodyPr/>
                    <a:lstStyle/>
                    <a:p>
                      <a:pPr algn="l" fontAlgn="b"/>
                      <a:r>
                        <a:rPr lang="it-IT" sz="1100" u="none" strike="noStrike" dirty="0">
                          <a:latin typeface="Times New Roman" pitchFamily="18" charset="0"/>
                          <a:cs typeface="Times New Roman" pitchFamily="18" charset="0"/>
                        </a:rPr>
                        <a:t>REGIONE</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dirty="0">
                          <a:latin typeface="Times New Roman" pitchFamily="18" charset="0"/>
                          <a:cs typeface="Times New Roman" pitchFamily="18" charset="0"/>
                        </a:rPr>
                        <a:t>veic_km_2005</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a:latin typeface="Times New Roman" pitchFamily="18" charset="0"/>
                          <a:cs typeface="Times New Roman" pitchFamily="18" charset="0"/>
                        </a:rPr>
                        <a:t>veic_km_2010</a:t>
                      </a:r>
                      <a:endParaRPr lang="it-IT" sz="1100" b="0" i="1"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a:latin typeface="Times New Roman" pitchFamily="18" charset="0"/>
                          <a:cs typeface="Times New Roman" pitchFamily="18" charset="0"/>
                        </a:rPr>
                        <a:t>veic_km_2005</a:t>
                      </a:r>
                      <a:endParaRPr lang="it-IT" sz="1100" b="0" i="1"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a:latin typeface="Times New Roman" pitchFamily="18" charset="0"/>
                          <a:cs typeface="Times New Roman" pitchFamily="18" charset="0"/>
                        </a:rPr>
                        <a:t>veic_km_2010</a:t>
                      </a:r>
                      <a:endParaRPr lang="it-IT" sz="1100" b="0" i="1"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dirty="0">
                          <a:latin typeface="Times New Roman" pitchFamily="18" charset="0"/>
                          <a:cs typeface="Times New Roman" pitchFamily="18" charset="0"/>
                        </a:rPr>
                        <a:t>PIEMONTE</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9294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8982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2702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2601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dirty="0">
                          <a:latin typeface="Times New Roman" pitchFamily="18" charset="0"/>
                          <a:cs typeface="Times New Roman" pitchFamily="18" charset="0"/>
                        </a:rPr>
                        <a:t>VALLE </a:t>
                      </a:r>
                      <a:r>
                        <a:rPr lang="it-IT" sz="1100" u="none" strike="noStrike" dirty="0" err="1">
                          <a:latin typeface="Times New Roman" pitchFamily="18" charset="0"/>
                          <a:cs typeface="Times New Roman" pitchFamily="18" charset="0"/>
                        </a:rPr>
                        <a:t>D'AOSTA</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389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398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170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129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dirty="0">
                          <a:latin typeface="Times New Roman" pitchFamily="18" charset="0"/>
                          <a:cs typeface="Times New Roman" pitchFamily="18" charset="0"/>
                        </a:rPr>
                        <a:t>LOMBARDIA</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18933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17360</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5142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5007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dirty="0">
                          <a:latin typeface="Times New Roman" pitchFamily="18" charset="0"/>
                          <a:cs typeface="Times New Roman" pitchFamily="18" charset="0"/>
                        </a:rPr>
                        <a:t>TRENTINO ALTO ADIGE</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1811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1904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564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549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dirty="0">
                          <a:latin typeface="Times New Roman" pitchFamily="18" charset="0"/>
                          <a:cs typeface="Times New Roman" pitchFamily="18" charset="0"/>
                        </a:rPr>
                        <a:t>VENETO</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9468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9468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2757</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2731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dirty="0">
                          <a:latin typeface="Times New Roman" pitchFamily="18" charset="0"/>
                          <a:cs typeface="Times New Roman" pitchFamily="18" charset="0"/>
                        </a:rPr>
                        <a:t>FRIULI VENEZIA GIULIA</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2451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2504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688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722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LIGURIA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2836</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3359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885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969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EMILIA ROMAGNA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8007</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7895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2424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2277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TOSCANA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7539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8083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2352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2331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UMBRIA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1999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1903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542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549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MARCHE</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3222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2783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880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803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LAZIO</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12534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12481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3325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3600</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ABRUZZO</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2695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2756</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763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795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MOLISE</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611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647</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191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187</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CAMPANIA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11166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11133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2780</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3211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PUGLIA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7273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6541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1740</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1886</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BASILICATA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1101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1109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313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320</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CALABRIA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3576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3599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1015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1105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SICILIA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9739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10419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2618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3015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SARDEGNA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3106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2229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757</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672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i="1" u="none" strike="noStrike" dirty="0">
                          <a:latin typeface="Times New Roman" pitchFamily="18" charset="0"/>
                          <a:cs typeface="Times New Roman" pitchFamily="18" charset="0"/>
                        </a:rPr>
                        <a:t>TOTALE NAZIONALE</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117750</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115553</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32608</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33457</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r>
            </a:tbl>
          </a:graphicData>
        </a:graphic>
      </p:graphicFrame>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6"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9" name="Rettangolo 8"/>
          <p:cNvSpPr/>
          <p:nvPr/>
        </p:nvSpPr>
        <p:spPr>
          <a:xfrm>
            <a:off x="467544" y="1901150"/>
            <a:ext cx="2520280" cy="1600438"/>
          </a:xfrm>
          <a:prstGeom prst="rect">
            <a:avLst/>
          </a:prstGeom>
        </p:spPr>
        <p:txBody>
          <a:bodyPr wrap="square">
            <a:spAutoFit/>
          </a:bodyPr>
          <a:lstStyle/>
          <a:p>
            <a:pPr algn="just" eaLnBrk="0" hangingPunct="0"/>
            <a:r>
              <a:rPr lang="it-IT" sz="1400" b="0" dirty="0" smtClean="0">
                <a:solidFill>
                  <a:schemeClr val="tx1"/>
                </a:solidFill>
                <a:cs typeface="Times New Roman" pitchFamily="18" charset="0"/>
              </a:rPr>
              <a:t>Percorrenze (</a:t>
            </a:r>
            <a:r>
              <a:rPr lang="it-IT" sz="1400" b="0" dirty="0" err="1" smtClean="0">
                <a:solidFill>
                  <a:schemeClr val="tx1"/>
                </a:solidFill>
                <a:cs typeface="Times New Roman" pitchFamily="18" charset="0"/>
              </a:rPr>
              <a:t>veic*km</a:t>
            </a:r>
            <a:r>
              <a:rPr lang="it-IT" sz="1400" b="0" dirty="0" smtClean="0">
                <a:solidFill>
                  <a:schemeClr val="tx1"/>
                </a:solidFill>
                <a:cs typeface="Times New Roman" pitchFamily="18" charset="0"/>
              </a:rPr>
              <a:t>),</a:t>
            </a:r>
          </a:p>
          <a:p>
            <a:pPr algn="just" eaLnBrk="0" hangingPunct="0"/>
            <a:r>
              <a:rPr lang="it-IT" sz="1400" b="0" dirty="0" smtClean="0">
                <a:solidFill>
                  <a:schemeClr val="tx1"/>
                </a:solidFill>
                <a:cs typeface="Times New Roman" pitchFamily="18" charset="0"/>
              </a:rPr>
              <a:t>espresse in milioni di km,</a:t>
            </a:r>
          </a:p>
          <a:p>
            <a:pPr algn="just" eaLnBrk="0" hangingPunct="0"/>
            <a:r>
              <a:rPr lang="it-IT" sz="1400" b="0" dirty="0" smtClean="0">
                <a:solidFill>
                  <a:schemeClr val="tx1"/>
                </a:solidFill>
                <a:cs typeface="Times New Roman" pitchFamily="18" charset="0"/>
              </a:rPr>
              <a:t>per gli anni 2005 e 2010</a:t>
            </a:r>
          </a:p>
          <a:p>
            <a:pPr algn="just" eaLnBrk="0" hangingPunct="0"/>
            <a:r>
              <a:rPr lang="it-IT" sz="1400" b="0" dirty="0" smtClean="0">
                <a:solidFill>
                  <a:schemeClr val="tx1"/>
                </a:solidFill>
                <a:cs typeface="Times New Roman" pitchFamily="18" charset="0"/>
              </a:rPr>
              <a:t>per veicoli leggeri e pesanti,</a:t>
            </a:r>
          </a:p>
          <a:p>
            <a:pPr algn="just" eaLnBrk="0" hangingPunct="0"/>
            <a:r>
              <a:rPr lang="it-IT" sz="1400" b="0" dirty="0" smtClean="0">
                <a:solidFill>
                  <a:schemeClr val="tx1"/>
                </a:solidFill>
                <a:cs typeface="Times New Roman" pitchFamily="18" charset="0"/>
              </a:rPr>
              <a:t>per la modalità di guida extra</a:t>
            </a:r>
            <a:r>
              <a:rPr lang="it-IT" sz="1400" b="0" u="sng" dirty="0" smtClean="0">
                <a:solidFill>
                  <a:schemeClr val="tx1"/>
                </a:solidFill>
                <a:cs typeface="Times New Roman" pitchFamily="18" charset="0"/>
              </a:rPr>
              <a:t>urbana</a:t>
            </a:r>
          </a:p>
          <a:p>
            <a:pPr algn="just" eaLnBrk="0" hangingPunct="0"/>
            <a:r>
              <a:rPr lang="it-IT" sz="1400" b="0" dirty="0" smtClean="0">
                <a:solidFill>
                  <a:schemeClr val="tx1"/>
                </a:solidFill>
                <a:cs typeface="Times New Roman" pitchFamily="18" charset="0"/>
              </a:rPr>
              <a:t>(COPERT)</a:t>
            </a:r>
            <a:endParaRPr lang="it-IT" sz="1400" b="0" dirty="0" smtClean="0">
              <a:solidFill>
                <a:schemeClr val="tx1"/>
              </a:solidFill>
            </a:endParaRPr>
          </a:p>
        </p:txBody>
      </p:sp>
      <p:pic>
        <p:nvPicPr>
          <p:cNvPr id="8" name="Picture 8"/>
          <p:cNvPicPr>
            <a:picLocks noChangeAspect="1" noChangeArrowheads="1"/>
          </p:cNvPicPr>
          <p:nvPr/>
        </p:nvPicPr>
        <p:blipFill>
          <a:blip r:embed="rId2"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10" name="Text Box 20"/>
          <p:cNvSpPr txBox="1">
            <a:spLocks noChangeArrowheads="1"/>
          </p:cNvSpPr>
          <p:nvPr/>
        </p:nvSpPr>
        <p:spPr bwMode="auto">
          <a:xfrm>
            <a:off x="971550" y="548680"/>
            <a:ext cx="6913563" cy="830997"/>
          </a:xfrm>
          <a:prstGeom prst="rect">
            <a:avLst/>
          </a:prstGeom>
          <a:noFill/>
          <a:ln w="9525">
            <a:noFill/>
            <a:miter lim="800000"/>
            <a:headEnd/>
            <a:tailEnd/>
          </a:ln>
        </p:spPr>
        <p:txBody>
          <a:bodyPr>
            <a:spAutoFit/>
          </a:bodyPr>
          <a:lstStyle/>
          <a:p>
            <a:r>
              <a:rPr lang="it-IT" dirty="0" smtClean="0">
                <a:cs typeface="Times New Roman" pitchFamily="18" charset="0"/>
              </a:rPr>
              <a:t>Ripartizione percorrenze a livello regionale per veicoli leggeri e pesanti</a:t>
            </a:r>
            <a:endParaRPr lang="it-IT" dirty="0">
              <a:cs typeface="Times New Roman" pitchFamily="18" charset="0"/>
            </a:endParaRPr>
          </a:p>
        </p:txBody>
      </p:sp>
      <p:graphicFrame>
        <p:nvGraphicFramePr>
          <p:cNvPr id="11" name="Tabella 10"/>
          <p:cNvGraphicFramePr>
            <a:graphicFrameLocks noGrp="1"/>
          </p:cNvGraphicFramePr>
          <p:nvPr/>
        </p:nvGraphicFramePr>
        <p:xfrm>
          <a:off x="3059832" y="1844824"/>
          <a:ext cx="5579998" cy="4319998"/>
        </p:xfrm>
        <a:graphic>
          <a:graphicData uri="http://schemas.openxmlformats.org/drawingml/2006/table">
            <a:tbl>
              <a:tblPr>
                <a:tableStyleId>{BC89EF96-8CEA-46FF-86C4-4CE0E7609802}</a:tableStyleId>
              </a:tblPr>
              <a:tblGrid>
                <a:gridCol w="1633930"/>
                <a:gridCol w="986517"/>
                <a:gridCol w="986517"/>
                <a:gridCol w="986517"/>
                <a:gridCol w="986517"/>
              </a:tblGrid>
              <a:tr h="187826">
                <a:tc>
                  <a:txBody>
                    <a:bodyPr/>
                    <a:lstStyle/>
                    <a:p>
                      <a:pPr algn="l" fontAlgn="b"/>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gridSpan="2">
                  <a:txBody>
                    <a:bodyPr/>
                    <a:lstStyle/>
                    <a:p>
                      <a:pPr algn="ctr" fontAlgn="b"/>
                      <a:r>
                        <a:rPr lang="it-IT" sz="1100" u="none" strike="noStrike" dirty="0">
                          <a:latin typeface="Times New Roman" pitchFamily="18" charset="0"/>
                          <a:cs typeface="Times New Roman" pitchFamily="18" charset="0"/>
                        </a:rPr>
                        <a:t>VEICOLI LEGGERI</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hMerge="1">
                  <a:txBody>
                    <a:bodyPr/>
                    <a:lstStyle/>
                    <a:p>
                      <a:endParaRPr lang="it-IT"/>
                    </a:p>
                  </a:txBody>
                  <a:tcPr/>
                </a:tc>
                <a:tc gridSpan="2">
                  <a:txBody>
                    <a:bodyPr/>
                    <a:lstStyle/>
                    <a:p>
                      <a:pPr algn="ctr" fontAlgn="b"/>
                      <a:r>
                        <a:rPr lang="it-IT" sz="1100" u="none" strike="noStrike">
                          <a:latin typeface="Times New Roman" pitchFamily="18" charset="0"/>
                          <a:cs typeface="Times New Roman" pitchFamily="18" charset="0"/>
                        </a:rPr>
                        <a:t>VEICOLI PESANTI</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hMerge="1">
                  <a:txBody>
                    <a:bodyPr/>
                    <a:lstStyle/>
                    <a:p>
                      <a:endParaRPr lang="it-IT"/>
                    </a:p>
                  </a:txBody>
                  <a:tcPr/>
                </a:tc>
              </a:tr>
              <a:tr h="187826">
                <a:tc>
                  <a:txBody>
                    <a:bodyPr/>
                    <a:lstStyle/>
                    <a:p>
                      <a:pPr algn="l" fontAlgn="b"/>
                      <a:r>
                        <a:rPr lang="it-IT" sz="1100" u="none" strike="noStrike" dirty="0">
                          <a:latin typeface="Times New Roman" pitchFamily="18" charset="0"/>
                          <a:cs typeface="Times New Roman" pitchFamily="18" charset="0"/>
                        </a:rPr>
                        <a:t>REGIONE</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dirty="0">
                          <a:latin typeface="Times New Roman" pitchFamily="18" charset="0"/>
                          <a:cs typeface="Times New Roman" pitchFamily="18" charset="0"/>
                        </a:rPr>
                        <a:t>veic_km_2005</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dirty="0">
                          <a:latin typeface="Times New Roman" pitchFamily="18" charset="0"/>
                          <a:cs typeface="Times New Roman" pitchFamily="18" charset="0"/>
                        </a:rPr>
                        <a:t>veic_km_2010</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a:latin typeface="Times New Roman" pitchFamily="18" charset="0"/>
                          <a:cs typeface="Times New Roman" pitchFamily="18" charset="0"/>
                        </a:rPr>
                        <a:t>veic_km_2005</a:t>
                      </a:r>
                      <a:endParaRPr lang="it-IT" sz="1100" b="0" i="1"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a:latin typeface="Times New Roman" pitchFamily="18" charset="0"/>
                          <a:cs typeface="Times New Roman" pitchFamily="18" charset="0"/>
                        </a:rPr>
                        <a:t>veic_km_2010</a:t>
                      </a:r>
                      <a:endParaRPr lang="it-IT" sz="1100" b="0" i="1"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dirty="0">
                          <a:latin typeface="Times New Roman" pitchFamily="18" charset="0"/>
                          <a:cs typeface="Times New Roman" pitchFamily="18" charset="0"/>
                        </a:rPr>
                        <a:t>PIEMONTE</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16445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15875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4304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4098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dirty="0">
                          <a:latin typeface="Times New Roman" pitchFamily="18" charset="0"/>
                          <a:cs typeface="Times New Roman" pitchFamily="18" charset="0"/>
                        </a:rPr>
                        <a:t>VALLE </a:t>
                      </a:r>
                      <a:r>
                        <a:rPr lang="it-IT" sz="1100" u="none" strike="noStrike" dirty="0" err="1">
                          <a:latin typeface="Times New Roman" pitchFamily="18" charset="0"/>
                          <a:cs typeface="Times New Roman" pitchFamily="18" charset="0"/>
                        </a:rPr>
                        <a:t>D'AOSTA</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688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707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311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203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dirty="0">
                          <a:latin typeface="Times New Roman" pitchFamily="18" charset="0"/>
                          <a:cs typeface="Times New Roman" pitchFamily="18" charset="0"/>
                        </a:rPr>
                        <a:t>LOMBARDIA</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33631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30676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8121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7889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TRENTINO ALTO ADIGE</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3222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3364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890</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865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VENETO</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16754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16731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4298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4303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FRIULI VENEZIA GIULIA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4353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4425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1025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1138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LIGURIA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5322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5935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1268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1526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EMILIA ROMAGNA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14270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13951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3929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3588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TOSCANA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13565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14284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3666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3673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UMBRIA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3547</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3363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831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865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MARCHE</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5759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4918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1454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1265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LAZIO</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22297</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22056</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4817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5672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ABRUZZO</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4784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4870</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1144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1252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MOLISE</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1078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1144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301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294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CAMPANIA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19889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19674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3785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5059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PUGLIA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12859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11558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2517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2972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BASILICATA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1931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1960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475</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504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CALABRIA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6321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6378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1464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1741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SICILIA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17428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18414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3574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4751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SARDEGNA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5477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3946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1272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1060</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i="1" u="none" strike="noStrike" dirty="0">
                          <a:latin typeface="Times New Roman" pitchFamily="18" charset="0"/>
                          <a:cs typeface="Times New Roman" pitchFamily="18" charset="0"/>
                        </a:rPr>
                        <a:t>TOTALE NAZIONALE</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209619</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204229</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49446</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52718</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r>
            </a:tbl>
          </a:graphicData>
        </a:graphic>
      </p:graphicFrame>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6"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9" name="Rettangolo 8"/>
          <p:cNvSpPr/>
          <p:nvPr/>
        </p:nvSpPr>
        <p:spPr>
          <a:xfrm>
            <a:off x="467544" y="1859340"/>
            <a:ext cx="2520280" cy="1384995"/>
          </a:xfrm>
          <a:prstGeom prst="rect">
            <a:avLst/>
          </a:prstGeom>
        </p:spPr>
        <p:txBody>
          <a:bodyPr wrap="square">
            <a:spAutoFit/>
          </a:bodyPr>
          <a:lstStyle/>
          <a:p>
            <a:pPr algn="just" eaLnBrk="0" hangingPunct="0"/>
            <a:r>
              <a:rPr lang="it-IT" sz="1400" b="0" dirty="0" smtClean="0">
                <a:solidFill>
                  <a:schemeClr val="tx1"/>
                </a:solidFill>
                <a:cs typeface="Times New Roman" pitchFamily="18" charset="0"/>
              </a:rPr>
              <a:t>Percorrenze (</a:t>
            </a:r>
            <a:r>
              <a:rPr lang="it-IT" sz="1400" b="0" dirty="0" err="1" smtClean="0">
                <a:solidFill>
                  <a:schemeClr val="tx1"/>
                </a:solidFill>
                <a:cs typeface="Times New Roman" pitchFamily="18" charset="0"/>
              </a:rPr>
              <a:t>veic*km</a:t>
            </a:r>
            <a:r>
              <a:rPr lang="it-IT" sz="1400" b="0" dirty="0" smtClean="0">
                <a:solidFill>
                  <a:schemeClr val="tx1"/>
                </a:solidFill>
                <a:cs typeface="Times New Roman" pitchFamily="18" charset="0"/>
              </a:rPr>
              <a:t>),</a:t>
            </a:r>
          </a:p>
          <a:p>
            <a:pPr algn="just" eaLnBrk="0" hangingPunct="0"/>
            <a:r>
              <a:rPr lang="it-IT" sz="1400" b="0" dirty="0" smtClean="0">
                <a:solidFill>
                  <a:schemeClr val="tx1"/>
                </a:solidFill>
                <a:cs typeface="Times New Roman" pitchFamily="18" charset="0"/>
              </a:rPr>
              <a:t>espresse in milioni di km,</a:t>
            </a:r>
          </a:p>
          <a:p>
            <a:pPr algn="just" eaLnBrk="0" hangingPunct="0"/>
            <a:r>
              <a:rPr lang="it-IT" sz="1400" b="0" dirty="0" smtClean="0">
                <a:solidFill>
                  <a:schemeClr val="tx1"/>
                </a:solidFill>
                <a:cs typeface="Times New Roman" pitchFamily="18" charset="0"/>
              </a:rPr>
              <a:t>per gli anni 2005 e 2010</a:t>
            </a:r>
          </a:p>
          <a:p>
            <a:pPr algn="just" eaLnBrk="0" hangingPunct="0"/>
            <a:r>
              <a:rPr lang="it-IT" sz="1400" b="0" dirty="0" smtClean="0">
                <a:solidFill>
                  <a:schemeClr val="tx1"/>
                </a:solidFill>
                <a:cs typeface="Times New Roman" pitchFamily="18" charset="0"/>
              </a:rPr>
              <a:t>per veicoli leggeri e pesanti, per la modalità di guida </a:t>
            </a:r>
            <a:r>
              <a:rPr lang="it-IT" sz="1400" b="0" u="sng" dirty="0" smtClean="0">
                <a:solidFill>
                  <a:schemeClr val="tx1"/>
                </a:solidFill>
                <a:cs typeface="Times New Roman" pitchFamily="18" charset="0"/>
              </a:rPr>
              <a:t>urbana</a:t>
            </a:r>
          </a:p>
          <a:p>
            <a:pPr algn="just" eaLnBrk="0" hangingPunct="0"/>
            <a:r>
              <a:rPr lang="it-IT" sz="1400" b="0" dirty="0" smtClean="0">
                <a:solidFill>
                  <a:schemeClr val="tx1"/>
                </a:solidFill>
                <a:cs typeface="Times New Roman" pitchFamily="18" charset="0"/>
              </a:rPr>
              <a:t>(COPERT)</a:t>
            </a:r>
            <a:endParaRPr lang="it-IT" sz="1400" b="0" dirty="0" smtClean="0">
              <a:solidFill>
                <a:schemeClr val="tx1"/>
              </a:solidFill>
            </a:endParaRPr>
          </a:p>
        </p:txBody>
      </p:sp>
      <p:pic>
        <p:nvPicPr>
          <p:cNvPr id="7" name="Picture 8"/>
          <p:cNvPicPr>
            <a:picLocks noChangeAspect="1" noChangeArrowheads="1"/>
          </p:cNvPicPr>
          <p:nvPr/>
        </p:nvPicPr>
        <p:blipFill>
          <a:blip r:embed="rId2"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4" name="Text Box 20"/>
          <p:cNvSpPr txBox="1">
            <a:spLocks noChangeArrowheads="1"/>
          </p:cNvSpPr>
          <p:nvPr/>
        </p:nvSpPr>
        <p:spPr bwMode="auto">
          <a:xfrm>
            <a:off x="971550" y="548680"/>
            <a:ext cx="6913563" cy="830997"/>
          </a:xfrm>
          <a:prstGeom prst="rect">
            <a:avLst/>
          </a:prstGeom>
          <a:noFill/>
          <a:ln w="9525">
            <a:noFill/>
            <a:miter lim="800000"/>
            <a:headEnd/>
            <a:tailEnd/>
          </a:ln>
        </p:spPr>
        <p:txBody>
          <a:bodyPr>
            <a:spAutoFit/>
          </a:bodyPr>
          <a:lstStyle/>
          <a:p>
            <a:r>
              <a:rPr lang="it-IT" dirty="0" smtClean="0">
                <a:cs typeface="Times New Roman" pitchFamily="18" charset="0"/>
              </a:rPr>
              <a:t>Ripartizione percorrenze a livello regionale per veicoli leggeri e pesanti</a:t>
            </a:r>
            <a:endParaRPr lang="it-IT" dirty="0">
              <a:cs typeface="Times New Roman" pitchFamily="18" charset="0"/>
            </a:endParaRPr>
          </a:p>
        </p:txBody>
      </p:sp>
      <p:graphicFrame>
        <p:nvGraphicFramePr>
          <p:cNvPr id="8" name="Tabella 7"/>
          <p:cNvGraphicFramePr>
            <a:graphicFrameLocks noGrp="1"/>
          </p:cNvGraphicFramePr>
          <p:nvPr/>
        </p:nvGraphicFramePr>
        <p:xfrm>
          <a:off x="3131840" y="1772816"/>
          <a:ext cx="5579998" cy="4319998"/>
        </p:xfrm>
        <a:graphic>
          <a:graphicData uri="http://schemas.openxmlformats.org/drawingml/2006/table">
            <a:tbl>
              <a:tblPr>
                <a:tableStyleId>{BC89EF96-8CEA-46FF-86C4-4CE0E7609802}</a:tableStyleId>
              </a:tblPr>
              <a:tblGrid>
                <a:gridCol w="1633930"/>
                <a:gridCol w="986517"/>
                <a:gridCol w="986517"/>
                <a:gridCol w="986517"/>
                <a:gridCol w="986517"/>
              </a:tblGrid>
              <a:tr h="187826">
                <a:tc>
                  <a:txBody>
                    <a:bodyPr/>
                    <a:lstStyle/>
                    <a:p>
                      <a:pPr algn="l" fontAlgn="b"/>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gridSpan="2">
                  <a:txBody>
                    <a:bodyPr/>
                    <a:lstStyle/>
                    <a:p>
                      <a:pPr algn="ctr" fontAlgn="b"/>
                      <a:r>
                        <a:rPr lang="it-IT" sz="1100" u="none" strike="noStrike">
                          <a:latin typeface="Times New Roman" pitchFamily="18" charset="0"/>
                          <a:cs typeface="Times New Roman" pitchFamily="18" charset="0"/>
                        </a:rPr>
                        <a:t>VEICOLI LEGGERI</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hMerge="1">
                  <a:txBody>
                    <a:bodyPr/>
                    <a:lstStyle/>
                    <a:p>
                      <a:endParaRPr lang="it-IT"/>
                    </a:p>
                  </a:txBody>
                  <a:tcPr/>
                </a:tc>
                <a:tc gridSpan="2">
                  <a:txBody>
                    <a:bodyPr/>
                    <a:lstStyle/>
                    <a:p>
                      <a:pPr algn="ctr" fontAlgn="b"/>
                      <a:r>
                        <a:rPr lang="it-IT" sz="1100" u="none" strike="noStrike">
                          <a:latin typeface="Times New Roman" pitchFamily="18" charset="0"/>
                          <a:cs typeface="Times New Roman" pitchFamily="18" charset="0"/>
                        </a:rPr>
                        <a:t>VEICOLI PESANTI</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hMerge="1">
                  <a:txBody>
                    <a:bodyPr/>
                    <a:lstStyle/>
                    <a:p>
                      <a:endParaRPr lang="it-IT"/>
                    </a:p>
                  </a:txBody>
                  <a:tcPr/>
                </a:tc>
              </a:tr>
              <a:tr h="187826">
                <a:tc>
                  <a:txBody>
                    <a:bodyPr/>
                    <a:lstStyle/>
                    <a:p>
                      <a:pPr algn="l" fontAlgn="b"/>
                      <a:r>
                        <a:rPr lang="it-IT" sz="1100" u="none" strike="noStrike" dirty="0">
                          <a:latin typeface="Times New Roman" pitchFamily="18" charset="0"/>
                          <a:cs typeface="Times New Roman" pitchFamily="18" charset="0"/>
                        </a:rPr>
                        <a:t>REGIONE</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dirty="0">
                          <a:latin typeface="Times New Roman" pitchFamily="18" charset="0"/>
                          <a:cs typeface="Times New Roman" pitchFamily="18" charset="0"/>
                        </a:rPr>
                        <a:t>veic_km_2005</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a:latin typeface="Times New Roman" pitchFamily="18" charset="0"/>
                          <a:cs typeface="Times New Roman" pitchFamily="18" charset="0"/>
                        </a:rPr>
                        <a:t>veic_km_2010</a:t>
                      </a:r>
                      <a:endParaRPr lang="it-IT" sz="1100" b="0" i="1"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a:latin typeface="Times New Roman" pitchFamily="18" charset="0"/>
                          <a:cs typeface="Times New Roman" pitchFamily="18" charset="0"/>
                        </a:rPr>
                        <a:t>veic_km_2005</a:t>
                      </a:r>
                      <a:endParaRPr lang="it-IT" sz="1100" b="0" i="1"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l" fontAlgn="b"/>
                      <a:r>
                        <a:rPr lang="it-IT" sz="1100" u="none" strike="noStrike">
                          <a:latin typeface="Times New Roman" pitchFamily="18" charset="0"/>
                          <a:cs typeface="Times New Roman" pitchFamily="18" charset="0"/>
                        </a:rPr>
                        <a:t>veic_km_2010</a:t>
                      </a:r>
                      <a:endParaRPr lang="it-IT" sz="1100" b="0" i="1"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PIEMONTE</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8353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7686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1835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1752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VALLE D'AOSTA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350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348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135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87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LOMBARDIA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17296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14843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3459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3373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TRENTINO ALTO ADIGE</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1665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1628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379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370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VENETO</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8514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8096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1827</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1840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FRIULI VENEZIA GIULIA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2237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2141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432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487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LIGURIA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3193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2872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531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653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EMILIA ROMAGNA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7413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6750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1680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1534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TOSCANA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7257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6911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1558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1571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UMBRIA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1816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1627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352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370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MARCHE</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3019</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2380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624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541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LAZIO</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11520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10672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2022</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2425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ABRUZZO</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2456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2356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483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535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MOLISE</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542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553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128</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126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CAMPANIA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10316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9519</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1571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2163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PUGLIA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6518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5593</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1056</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1271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BASILICATA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955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948</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201</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215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CALABRIA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3200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3115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614</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744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SICILIA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9170</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8914</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1485</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2031</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u="none" strike="noStrike">
                          <a:latin typeface="Times New Roman" pitchFamily="18" charset="0"/>
                          <a:cs typeface="Times New Roman" pitchFamily="18" charset="0"/>
                        </a:rPr>
                        <a:t>SARDEGNA</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2752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1922</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a:latin typeface="Times New Roman" pitchFamily="18" charset="0"/>
                          <a:cs typeface="Times New Roman" pitchFamily="18" charset="0"/>
                        </a:rPr>
                        <a:t>547</a:t>
                      </a:r>
                      <a:endParaRPr lang="it-IT" sz="1100" b="0" i="0" u="none" strike="noStrike">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u="none" strike="noStrike" dirty="0">
                          <a:latin typeface="Times New Roman" pitchFamily="18" charset="0"/>
                          <a:cs typeface="Times New Roman" pitchFamily="18" charset="0"/>
                        </a:rPr>
                        <a:t>453</a:t>
                      </a:r>
                      <a:endParaRPr lang="it-IT" sz="1100" b="0" i="0" u="none" strike="noStrike" dirty="0">
                        <a:solidFill>
                          <a:srgbClr val="000000"/>
                        </a:solidFill>
                        <a:latin typeface="Times New Roman" pitchFamily="18" charset="0"/>
                        <a:cs typeface="Times New Roman" pitchFamily="18" charset="0"/>
                      </a:endParaRPr>
                    </a:p>
                  </a:txBody>
                  <a:tcPr marL="8835" marR="8835" marT="8835" marB="0" anchor="b"/>
                </a:tc>
              </a:tr>
              <a:tr h="187826">
                <a:tc>
                  <a:txBody>
                    <a:bodyPr/>
                    <a:lstStyle/>
                    <a:p>
                      <a:pPr algn="l" fontAlgn="b"/>
                      <a:r>
                        <a:rPr lang="it-IT" sz="1100" i="1" u="none" strike="noStrike" dirty="0">
                          <a:latin typeface="Times New Roman" pitchFamily="18" charset="0"/>
                          <a:cs typeface="Times New Roman" pitchFamily="18" charset="0"/>
                        </a:rPr>
                        <a:t>TOTALE NAZIONALE</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108541</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98876</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20922</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c>
                  <a:txBody>
                    <a:bodyPr/>
                    <a:lstStyle/>
                    <a:p>
                      <a:pPr algn="r" fontAlgn="b"/>
                      <a:r>
                        <a:rPr lang="it-IT" sz="1100" i="1" u="none" strike="noStrike" dirty="0">
                          <a:latin typeface="Times New Roman" pitchFamily="18" charset="0"/>
                          <a:cs typeface="Times New Roman" pitchFamily="18" charset="0"/>
                        </a:rPr>
                        <a:t>22540</a:t>
                      </a:r>
                      <a:endParaRPr lang="it-IT" sz="1100" b="0" i="1" u="none" strike="noStrike" dirty="0">
                        <a:solidFill>
                          <a:srgbClr val="000000"/>
                        </a:solidFill>
                        <a:latin typeface="Times New Roman" pitchFamily="18" charset="0"/>
                        <a:cs typeface="Times New Roman" pitchFamily="18" charset="0"/>
                      </a:endParaRPr>
                    </a:p>
                  </a:txBody>
                  <a:tcPr marL="8835" marR="8835" marT="8835" marB="0" anchor="b"/>
                </a:tc>
              </a:tr>
            </a:tbl>
          </a:graphicData>
        </a:graphic>
      </p:graphicFrame>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ext Box 20"/>
          <p:cNvSpPr txBox="1">
            <a:spLocks noChangeArrowheads="1"/>
          </p:cNvSpPr>
          <p:nvPr/>
        </p:nvSpPr>
        <p:spPr bwMode="auto">
          <a:xfrm>
            <a:off x="971550" y="692150"/>
            <a:ext cx="6913563" cy="457200"/>
          </a:xfrm>
          <a:prstGeom prst="rect">
            <a:avLst/>
          </a:prstGeom>
          <a:noFill/>
          <a:ln w="9525">
            <a:noFill/>
            <a:miter lim="800000"/>
            <a:headEnd/>
            <a:tailEnd/>
          </a:ln>
        </p:spPr>
        <p:txBody>
          <a:bodyPr>
            <a:spAutoFit/>
          </a:bodyPr>
          <a:lstStyle/>
          <a:p>
            <a:r>
              <a:rPr lang="it-IT" dirty="0" smtClean="0">
                <a:cs typeface="Times New Roman" pitchFamily="18" charset="0"/>
              </a:rPr>
              <a:t>Conclusioni</a:t>
            </a:r>
            <a:endParaRPr lang="it-IT" dirty="0">
              <a:cs typeface="Times New Roman" pitchFamily="18" charset="0"/>
            </a:endParaRPr>
          </a:p>
        </p:txBody>
      </p:sp>
      <p:pic>
        <p:nvPicPr>
          <p:cNvPr id="205829"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205832" name="Rectangle 8"/>
          <p:cNvSpPr>
            <a:spLocks noChangeArrowheads="1"/>
          </p:cNvSpPr>
          <p:nvPr/>
        </p:nvSpPr>
        <p:spPr bwMode="auto">
          <a:xfrm>
            <a:off x="304800" y="1557338"/>
            <a:ext cx="8686800" cy="260350"/>
          </a:xfrm>
          <a:prstGeom prst="rect">
            <a:avLst/>
          </a:prstGeom>
          <a:noFill/>
          <a:ln w="9525">
            <a:noFill/>
            <a:miter lim="800000"/>
            <a:headEnd/>
            <a:tailEnd/>
          </a:ln>
          <a:effectLst/>
        </p:spPr>
        <p:txBody>
          <a:bodyPr>
            <a:spAutoFit/>
          </a:bodyPr>
          <a:lstStyle/>
          <a:p>
            <a:pPr algn="just" eaLnBrk="0" hangingPunct="0"/>
            <a:endParaRPr lang="it-IT" sz="1100" b="0">
              <a:solidFill>
                <a:schemeClr val="tx1"/>
              </a:solidFill>
            </a:endParaRPr>
          </a:p>
        </p:txBody>
      </p:sp>
      <p:sp>
        <p:nvSpPr>
          <p:cNvPr id="205834" name="Text Box 10"/>
          <p:cNvSpPr txBox="1">
            <a:spLocks noChangeArrowheads="1"/>
          </p:cNvSpPr>
          <p:nvPr/>
        </p:nvSpPr>
        <p:spPr bwMode="auto">
          <a:xfrm>
            <a:off x="762000" y="2133600"/>
            <a:ext cx="7543800" cy="3631763"/>
          </a:xfrm>
          <a:prstGeom prst="rect">
            <a:avLst/>
          </a:prstGeom>
          <a:noFill/>
          <a:ln w="9525">
            <a:noFill/>
            <a:miter lim="800000"/>
            <a:headEnd/>
            <a:tailEnd/>
          </a:ln>
          <a:effectLst/>
        </p:spPr>
        <p:txBody>
          <a:bodyPr>
            <a:spAutoFit/>
          </a:bodyPr>
          <a:lstStyle/>
          <a:p>
            <a:pPr algn="just">
              <a:spcBef>
                <a:spcPct val="50000"/>
              </a:spcBef>
              <a:buFont typeface="Wingdings" pitchFamily="2" charset="2"/>
              <a:buChar char="ü"/>
            </a:pPr>
            <a:r>
              <a:rPr lang="it-IT" sz="2000" b="0" dirty="0" smtClean="0">
                <a:solidFill>
                  <a:srgbClr val="CC3300"/>
                </a:solidFill>
              </a:rPr>
              <a:t>La </a:t>
            </a:r>
            <a:r>
              <a:rPr lang="it-IT" sz="2000" b="0" dirty="0">
                <a:solidFill>
                  <a:srgbClr val="CC3300"/>
                </a:solidFill>
              </a:rPr>
              <a:t>disaggregazione provinciale delle emissioni nazionali </a:t>
            </a:r>
            <a:r>
              <a:rPr lang="it-IT" sz="2000" b="0" dirty="0" smtClean="0">
                <a:solidFill>
                  <a:srgbClr val="CC3300"/>
                </a:solidFill>
              </a:rPr>
              <a:t>per gli anni 1990, 1995, 2000, 2005 e 2010 ha </a:t>
            </a:r>
            <a:r>
              <a:rPr lang="it-IT" sz="2000" b="0" dirty="0">
                <a:solidFill>
                  <a:srgbClr val="CC3300"/>
                </a:solidFill>
              </a:rPr>
              <a:t>seguito </a:t>
            </a:r>
            <a:r>
              <a:rPr lang="it-IT" sz="2000" b="0" dirty="0" smtClean="0">
                <a:solidFill>
                  <a:srgbClr val="CC3300"/>
                </a:solidFill>
              </a:rPr>
              <a:t>quattro </a:t>
            </a:r>
            <a:r>
              <a:rPr lang="it-IT" sz="2000" b="0" dirty="0">
                <a:solidFill>
                  <a:srgbClr val="CC3300"/>
                </a:solidFill>
              </a:rPr>
              <a:t>metodologie alternative o complementari, ognuna di esse caratterizzata da pro e contro</a:t>
            </a:r>
            <a:r>
              <a:rPr lang="it-IT" sz="2000" b="0" dirty="0" smtClean="0">
                <a:solidFill>
                  <a:srgbClr val="CC3300"/>
                </a:solidFill>
              </a:rPr>
              <a:t>.</a:t>
            </a:r>
          </a:p>
          <a:p>
            <a:pPr algn="just">
              <a:spcBef>
                <a:spcPct val="50000"/>
              </a:spcBef>
              <a:buFont typeface="Wingdings" pitchFamily="2" charset="2"/>
              <a:buChar char="ü"/>
            </a:pPr>
            <a:endParaRPr lang="it-IT" sz="2000" b="0" dirty="0" smtClean="0">
              <a:solidFill>
                <a:srgbClr val="CC3300"/>
              </a:solidFill>
            </a:endParaRPr>
          </a:p>
          <a:p>
            <a:pPr algn="just">
              <a:spcBef>
                <a:spcPct val="50000"/>
              </a:spcBef>
              <a:buFont typeface="Wingdings" pitchFamily="2" charset="2"/>
              <a:buChar char="ü"/>
            </a:pPr>
            <a:r>
              <a:rPr lang="it-IT" sz="2000" b="0" dirty="0" smtClean="0">
                <a:solidFill>
                  <a:srgbClr val="CC3300"/>
                </a:solidFill>
              </a:rPr>
              <a:t> Sono state presentate le percorrenze (</a:t>
            </a:r>
            <a:r>
              <a:rPr lang="it-IT" sz="2000" b="0" dirty="0" err="1" smtClean="0">
                <a:solidFill>
                  <a:srgbClr val="CC3300"/>
                </a:solidFill>
              </a:rPr>
              <a:t>veic</a:t>
            </a:r>
            <a:r>
              <a:rPr lang="it-IT" sz="2000" b="0" dirty="0" smtClean="0">
                <a:solidFill>
                  <a:srgbClr val="CC3300"/>
                </a:solidFill>
              </a:rPr>
              <a:t> x km) fornite da AISCAT e quelle inserite in COPERT. Per queste ultime la ripartizione regionale è stata fatta utilizzando la distribuzione del parco veicolare per le diverse tipologie di veicolo.</a:t>
            </a:r>
          </a:p>
          <a:p>
            <a:pPr algn="just">
              <a:spcBef>
                <a:spcPct val="50000"/>
              </a:spcBef>
              <a:buFont typeface="Wingdings" pitchFamily="2" charset="2"/>
              <a:buChar char="ü"/>
            </a:pPr>
            <a:endParaRPr lang="it-IT" sz="2000" b="0" dirty="0">
              <a:solidFill>
                <a:srgbClr val="CC3300"/>
              </a:solidFill>
            </a:endParaRPr>
          </a:p>
        </p:txBody>
      </p:sp>
      <p:sp>
        <p:nvSpPr>
          <p:cNvPr id="10"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1"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a:spLocks noChangeArrowheads="1"/>
          </p:cNvSpPr>
          <p:nvPr/>
        </p:nvSpPr>
        <p:spPr bwMode="auto">
          <a:xfrm>
            <a:off x="719138" y="1219200"/>
            <a:ext cx="7524750" cy="2519363"/>
          </a:xfrm>
          <a:prstGeom prst="rect">
            <a:avLst/>
          </a:prstGeom>
          <a:noFill/>
          <a:ln w="9525" algn="ctr">
            <a:noFill/>
            <a:miter lim="800000"/>
            <a:headEnd/>
            <a:tailEnd/>
          </a:ln>
        </p:spPr>
        <p:txBody>
          <a:bodyPr anchor="ctr"/>
          <a:lstStyle/>
          <a:p>
            <a:r>
              <a:rPr lang="it-IT" sz="6600" dirty="0">
                <a:solidFill>
                  <a:srgbClr val="008000"/>
                </a:solidFill>
                <a:latin typeface="Garamond" pitchFamily="18" charset="0"/>
                <a:cs typeface="Times New Roman" pitchFamily="18" charset="0"/>
              </a:rPr>
              <a:t>Grazie per l’attenzione!</a:t>
            </a:r>
          </a:p>
        </p:txBody>
      </p:sp>
      <p:pic>
        <p:nvPicPr>
          <p:cNvPr id="12295" name="Picture 8"/>
          <p:cNvPicPr>
            <a:picLocks noChangeAspect="1" noChangeArrowheads="1"/>
          </p:cNvPicPr>
          <p:nvPr/>
        </p:nvPicPr>
        <p:blipFill>
          <a:blip r:embed="rId2"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12301" name="Text Box 13"/>
          <p:cNvSpPr txBox="1">
            <a:spLocks noChangeArrowheads="1"/>
          </p:cNvSpPr>
          <p:nvPr/>
        </p:nvSpPr>
        <p:spPr bwMode="auto">
          <a:xfrm>
            <a:off x="533400" y="3810000"/>
            <a:ext cx="8305800" cy="1200329"/>
          </a:xfrm>
          <a:prstGeom prst="rect">
            <a:avLst/>
          </a:prstGeom>
          <a:noFill/>
          <a:ln w="9525">
            <a:noFill/>
            <a:miter lim="800000"/>
            <a:headEnd/>
            <a:tailEnd/>
          </a:ln>
          <a:effectLst/>
        </p:spPr>
        <p:txBody>
          <a:bodyPr>
            <a:spAutoFit/>
          </a:bodyPr>
          <a:lstStyle/>
          <a:p>
            <a:pPr algn="l">
              <a:spcBef>
                <a:spcPct val="50000"/>
              </a:spcBef>
              <a:tabLst>
                <a:tab pos="1333500" algn="l"/>
              </a:tabLst>
            </a:pPr>
            <a:r>
              <a:rPr lang="it-IT" sz="1800" b="0" dirty="0" smtClean="0">
                <a:solidFill>
                  <a:srgbClr val="C00000"/>
                </a:solidFill>
                <a:latin typeface="Verdana" pitchFamily="34" charset="0"/>
                <a:hlinkClick r:id="rId3"/>
              </a:rPr>
              <a:t>francesca.lena@isprambiente.it</a:t>
            </a:r>
            <a:r>
              <a:rPr lang="it-IT" sz="1800" b="0" dirty="0" smtClean="0">
                <a:solidFill>
                  <a:srgbClr val="C00000"/>
                </a:solidFill>
                <a:latin typeface="Verdana" pitchFamily="34" charset="0"/>
              </a:rPr>
              <a:t> </a:t>
            </a:r>
            <a:endParaRPr lang="it-IT" sz="1800" b="0" dirty="0">
              <a:solidFill>
                <a:srgbClr val="C00000"/>
              </a:solidFill>
              <a:latin typeface="Verdana" pitchFamily="34" charset="0"/>
            </a:endParaRPr>
          </a:p>
          <a:p>
            <a:pPr algn="l">
              <a:spcBef>
                <a:spcPct val="50000"/>
              </a:spcBef>
              <a:tabLst>
                <a:tab pos="1333500" algn="l"/>
              </a:tabLst>
            </a:pPr>
            <a:r>
              <a:rPr lang="it-IT" sz="1800" b="0" dirty="0">
                <a:solidFill>
                  <a:srgbClr val="CC3300"/>
                </a:solidFill>
                <a:latin typeface="Verdana" pitchFamily="34" charset="0"/>
              </a:rPr>
              <a:t>                          </a:t>
            </a:r>
            <a:r>
              <a:rPr lang="it-IT" sz="1800" b="0" dirty="0" smtClean="0">
                <a:solidFill>
                  <a:srgbClr val="CC3300"/>
                </a:solidFill>
                <a:latin typeface="Verdana" pitchFamily="34" charset="0"/>
                <a:hlinkClick r:id="rId4"/>
              </a:rPr>
              <a:t>ernesto.taurino@isprambiente.it</a:t>
            </a:r>
            <a:endParaRPr lang="it-IT" sz="1800" b="0" dirty="0">
              <a:solidFill>
                <a:srgbClr val="CC3300"/>
              </a:solidFill>
              <a:latin typeface="Verdana" pitchFamily="34" charset="0"/>
            </a:endParaRPr>
          </a:p>
          <a:p>
            <a:pPr algn="l">
              <a:spcBef>
                <a:spcPct val="50000"/>
              </a:spcBef>
              <a:tabLst>
                <a:tab pos="1333500" algn="l"/>
              </a:tabLst>
            </a:pPr>
            <a:r>
              <a:rPr lang="it-IT" sz="1800" b="0" dirty="0">
                <a:solidFill>
                  <a:srgbClr val="CC3300"/>
                </a:solidFill>
                <a:latin typeface="Verdana" pitchFamily="34" charset="0"/>
              </a:rPr>
              <a:t>                                                </a:t>
            </a:r>
            <a:r>
              <a:rPr lang="it-IT" sz="1800" b="0" dirty="0" smtClean="0">
                <a:solidFill>
                  <a:srgbClr val="CC3300"/>
                </a:solidFill>
                <a:latin typeface="Verdana" pitchFamily="34" charset="0"/>
                <a:hlinkClick r:id="rId5"/>
              </a:rPr>
              <a:t>riccardo.delauretis@isprambiente.it</a:t>
            </a:r>
            <a:r>
              <a:rPr lang="it-IT" sz="1800" b="0" dirty="0" smtClean="0">
                <a:solidFill>
                  <a:srgbClr val="CC3300"/>
                </a:solidFill>
                <a:latin typeface="Verdana" pitchFamily="34" charset="0"/>
              </a:rPr>
              <a:t> </a:t>
            </a:r>
            <a:endParaRPr lang="it-IT" sz="1800" b="0" dirty="0">
              <a:solidFill>
                <a:srgbClr val="CC3300"/>
              </a:solidFill>
              <a:latin typeface="Verdana" pitchFamily="34" charset="0"/>
            </a:endParaRPr>
          </a:p>
        </p:txBody>
      </p:sp>
      <p:sp>
        <p:nvSpPr>
          <p:cNvPr id="10"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1"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ChangeArrowheads="1"/>
          </p:cNvSpPr>
          <p:nvPr/>
        </p:nvSpPr>
        <p:spPr bwMode="auto">
          <a:xfrm>
            <a:off x="395288" y="852389"/>
            <a:ext cx="8218487" cy="560387"/>
          </a:xfrm>
          <a:prstGeom prst="rect">
            <a:avLst/>
          </a:prstGeom>
          <a:noFill/>
          <a:ln w="9525">
            <a:noFill/>
            <a:miter lim="800000"/>
            <a:headEnd/>
            <a:tailEnd/>
          </a:ln>
          <a:effectLst/>
        </p:spPr>
        <p:txBody>
          <a:bodyPr anchor="ctr"/>
          <a:lstStyle/>
          <a:p>
            <a:r>
              <a:rPr lang="it-IT" dirty="0">
                <a:cs typeface="Times New Roman" pitchFamily="18" charset="0"/>
              </a:rPr>
              <a:t>Disaggregazione provinciale</a:t>
            </a:r>
            <a:r>
              <a:rPr lang="it-IT" dirty="0"/>
              <a:t/>
            </a:r>
            <a:br>
              <a:rPr lang="it-IT" dirty="0"/>
            </a:br>
            <a:endParaRPr lang="it-IT" dirty="0">
              <a:cs typeface="Times New Roman" pitchFamily="18" charset="0"/>
            </a:endParaRPr>
          </a:p>
        </p:txBody>
      </p:sp>
      <p:pic>
        <p:nvPicPr>
          <p:cNvPr id="209923"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209924" name="Text Box 4"/>
          <p:cNvSpPr txBox="1">
            <a:spLocks noChangeArrowheads="1"/>
          </p:cNvSpPr>
          <p:nvPr/>
        </p:nvSpPr>
        <p:spPr bwMode="auto">
          <a:xfrm>
            <a:off x="323850" y="6550223"/>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209934" name="Rectangle 14"/>
          <p:cNvSpPr>
            <a:spLocks noChangeArrowheads="1"/>
          </p:cNvSpPr>
          <p:nvPr/>
        </p:nvSpPr>
        <p:spPr bwMode="auto">
          <a:xfrm>
            <a:off x="395536" y="1772816"/>
            <a:ext cx="8610600" cy="523220"/>
          </a:xfrm>
          <a:prstGeom prst="rect">
            <a:avLst/>
          </a:prstGeom>
          <a:noFill/>
          <a:ln w="9525">
            <a:noFill/>
            <a:miter lim="800000"/>
            <a:headEnd/>
            <a:tailEnd/>
          </a:ln>
          <a:effectLst/>
        </p:spPr>
        <p:txBody>
          <a:bodyPr wrap="square">
            <a:spAutoFit/>
          </a:bodyPr>
          <a:lstStyle/>
          <a:p>
            <a:pPr algn="l" eaLnBrk="0" hangingPunct="0">
              <a:buFont typeface="Wingdings" pitchFamily="2" charset="2"/>
              <a:buChar char="v"/>
            </a:pPr>
            <a:r>
              <a:rPr lang="en-US" sz="1400" b="0" dirty="0" smtClean="0">
                <a:solidFill>
                  <a:schemeClr val="tx1"/>
                </a:solidFill>
              </a:rPr>
              <a:t> Per </a:t>
            </a:r>
            <a:r>
              <a:rPr lang="en-US" sz="1400" b="0" dirty="0" err="1" smtClean="0">
                <a:solidFill>
                  <a:schemeClr val="tx1"/>
                </a:solidFill>
              </a:rPr>
              <a:t>tutti</a:t>
            </a:r>
            <a:r>
              <a:rPr lang="en-US" sz="1400" b="0" dirty="0" smtClean="0">
                <a:solidFill>
                  <a:schemeClr val="tx1"/>
                </a:solidFill>
              </a:rPr>
              <a:t> </a:t>
            </a:r>
            <a:r>
              <a:rPr lang="en-US" sz="1400" b="0" dirty="0" err="1" smtClean="0">
                <a:solidFill>
                  <a:schemeClr val="tx1"/>
                </a:solidFill>
              </a:rPr>
              <a:t>i</a:t>
            </a:r>
            <a:r>
              <a:rPr lang="en-US" sz="1400" b="0" dirty="0" smtClean="0">
                <a:solidFill>
                  <a:schemeClr val="tx1"/>
                </a:solidFill>
              </a:rPr>
              <a:t> </a:t>
            </a:r>
            <a:r>
              <a:rPr lang="en-US" sz="1400" b="0" dirty="0" err="1" smtClean="0">
                <a:solidFill>
                  <a:schemeClr val="tx1"/>
                </a:solidFill>
              </a:rPr>
              <a:t>macrosettori</a:t>
            </a:r>
            <a:r>
              <a:rPr lang="en-US" sz="1400" b="0" dirty="0" smtClean="0">
                <a:solidFill>
                  <a:schemeClr val="tx1"/>
                </a:solidFill>
              </a:rPr>
              <a:t>, </a:t>
            </a:r>
            <a:r>
              <a:rPr lang="en-US" sz="1400" b="0" dirty="0" err="1" smtClean="0">
                <a:solidFill>
                  <a:schemeClr val="tx1"/>
                </a:solidFill>
              </a:rPr>
              <a:t>ogni</a:t>
            </a:r>
            <a:r>
              <a:rPr lang="en-US" sz="1400" b="0" dirty="0" smtClean="0">
                <a:solidFill>
                  <a:schemeClr val="tx1"/>
                </a:solidFill>
              </a:rPr>
              <a:t> 5 </a:t>
            </a:r>
            <a:r>
              <a:rPr lang="en-US" sz="1400" b="0" dirty="0" err="1" smtClean="0">
                <a:solidFill>
                  <a:schemeClr val="tx1"/>
                </a:solidFill>
              </a:rPr>
              <a:t>anni</a:t>
            </a:r>
            <a:r>
              <a:rPr lang="en-US" sz="1400" b="0" dirty="0" smtClean="0">
                <a:solidFill>
                  <a:schemeClr val="tx1"/>
                </a:solidFill>
              </a:rPr>
              <a:t>, </a:t>
            </a:r>
            <a:r>
              <a:rPr lang="en-US" sz="1400" b="0" dirty="0" err="1" smtClean="0">
                <a:solidFill>
                  <a:schemeClr val="tx1"/>
                </a:solidFill>
              </a:rPr>
              <a:t>si</a:t>
            </a:r>
            <a:r>
              <a:rPr lang="en-US" sz="1400" b="0" dirty="0" smtClean="0">
                <a:solidFill>
                  <a:schemeClr val="tx1"/>
                </a:solidFill>
              </a:rPr>
              <a:t> </a:t>
            </a:r>
            <a:r>
              <a:rPr lang="en-US" sz="1400" b="0" dirty="0" err="1" smtClean="0">
                <a:solidFill>
                  <a:schemeClr val="tx1"/>
                </a:solidFill>
              </a:rPr>
              <a:t>realizza</a:t>
            </a:r>
            <a:r>
              <a:rPr lang="en-US" sz="1400" b="0" dirty="0" smtClean="0">
                <a:solidFill>
                  <a:schemeClr val="tx1"/>
                </a:solidFill>
              </a:rPr>
              <a:t> la </a:t>
            </a:r>
            <a:r>
              <a:rPr lang="en-US" sz="1400" b="0" dirty="0" err="1" smtClean="0">
                <a:solidFill>
                  <a:schemeClr val="tx1"/>
                </a:solidFill>
              </a:rPr>
              <a:t>disaggregazione</a:t>
            </a:r>
            <a:r>
              <a:rPr lang="en-US" sz="1400" b="0" dirty="0" smtClean="0">
                <a:solidFill>
                  <a:schemeClr val="tx1"/>
                </a:solidFill>
              </a:rPr>
              <a:t> top-down </a:t>
            </a:r>
            <a:r>
              <a:rPr lang="en-US" sz="1400" b="0" dirty="0" err="1" smtClean="0">
                <a:solidFill>
                  <a:schemeClr val="tx1"/>
                </a:solidFill>
              </a:rPr>
              <a:t>dell’inventario</a:t>
            </a:r>
            <a:r>
              <a:rPr lang="en-US" sz="1400" b="0" dirty="0" smtClean="0">
                <a:solidFill>
                  <a:schemeClr val="tx1"/>
                </a:solidFill>
              </a:rPr>
              <a:t> </a:t>
            </a:r>
            <a:r>
              <a:rPr lang="en-US" sz="1400" b="0" dirty="0" err="1" smtClean="0">
                <a:solidFill>
                  <a:schemeClr val="tx1"/>
                </a:solidFill>
              </a:rPr>
              <a:t>nazionale</a:t>
            </a:r>
            <a:r>
              <a:rPr lang="en-US" sz="1400" b="0" dirty="0" smtClean="0">
                <a:solidFill>
                  <a:schemeClr val="tx1"/>
                </a:solidFill>
              </a:rPr>
              <a:t> a </a:t>
            </a:r>
            <a:r>
              <a:rPr lang="en-US" sz="1400" b="0" dirty="0" err="1" smtClean="0">
                <a:solidFill>
                  <a:schemeClr val="tx1"/>
                </a:solidFill>
              </a:rPr>
              <a:t>livello</a:t>
            </a:r>
            <a:r>
              <a:rPr lang="en-US" sz="1400" b="0" dirty="0" smtClean="0">
                <a:solidFill>
                  <a:schemeClr val="tx1"/>
                </a:solidFill>
              </a:rPr>
              <a:t> </a:t>
            </a:r>
            <a:r>
              <a:rPr lang="en-US" sz="1400" b="0" dirty="0" err="1" smtClean="0">
                <a:solidFill>
                  <a:schemeClr val="tx1"/>
                </a:solidFill>
              </a:rPr>
              <a:t>provinciale</a:t>
            </a:r>
            <a:r>
              <a:rPr lang="en-US" sz="1400" b="0" dirty="0" smtClean="0">
                <a:solidFill>
                  <a:schemeClr val="tx1"/>
                </a:solidFill>
              </a:rPr>
              <a:t>.</a:t>
            </a:r>
          </a:p>
        </p:txBody>
      </p:sp>
      <p:sp>
        <p:nvSpPr>
          <p:cNvPr id="17"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9" name="Rectangle 6"/>
          <p:cNvSpPr>
            <a:spLocks noChangeArrowheads="1"/>
          </p:cNvSpPr>
          <p:nvPr/>
        </p:nvSpPr>
        <p:spPr bwMode="auto">
          <a:xfrm>
            <a:off x="692217" y="5805264"/>
            <a:ext cx="7920000" cy="523220"/>
          </a:xfrm>
          <a:prstGeom prst="rect">
            <a:avLst/>
          </a:prstGeom>
          <a:noFill/>
          <a:ln w="9525">
            <a:noFill/>
            <a:miter lim="800000"/>
            <a:headEnd/>
            <a:tailEnd/>
          </a:ln>
          <a:effectLst/>
        </p:spPr>
        <p:txBody>
          <a:bodyPr wrap="square">
            <a:spAutoFit/>
          </a:bodyPr>
          <a:lstStyle/>
          <a:p>
            <a:pPr algn="just"/>
            <a:r>
              <a:rPr lang="it-IT" sz="1400" b="0" dirty="0" smtClean="0">
                <a:solidFill>
                  <a:schemeClr val="tx1"/>
                </a:solidFill>
                <a:cs typeface="Times New Roman" pitchFamily="18" charset="0"/>
              </a:rPr>
              <a:t>Utilizzo di una variabile </a:t>
            </a:r>
            <a:r>
              <a:rPr lang="it-IT" sz="1400" b="0" dirty="0" err="1" smtClean="0">
                <a:solidFill>
                  <a:schemeClr val="tx1"/>
                </a:solidFill>
                <a:cs typeface="Times New Roman" pitchFamily="18" charset="0"/>
              </a:rPr>
              <a:t>proxy</a:t>
            </a:r>
            <a:r>
              <a:rPr lang="it-IT" sz="1400" b="0" dirty="0" smtClean="0">
                <a:solidFill>
                  <a:schemeClr val="tx1"/>
                </a:solidFill>
                <a:cs typeface="Times New Roman" pitchFamily="18" charset="0"/>
              </a:rPr>
              <a:t> (S) fortemente correlata all’attività delle sorgenti emissive: si ipotizza che la quantità inquinante emessa abbia la stessa distribuzione spaziale della variabile </a:t>
            </a:r>
            <a:r>
              <a:rPr lang="it-IT" sz="1400" b="0" dirty="0" err="1" smtClean="0">
                <a:solidFill>
                  <a:schemeClr val="tx1"/>
                </a:solidFill>
                <a:cs typeface="Times New Roman" pitchFamily="18" charset="0"/>
              </a:rPr>
              <a:t>proxy</a:t>
            </a:r>
            <a:r>
              <a:rPr lang="it-IT" sz="1400" b="0" dirty="0" smtClean="0">
                <a:solidFill>
                  <a:schemeClr val="tx1"/>
                </a:solidFill>
                <a:cs typeface="Times New Roman" pitchFamily="18" charset="0"/>
              </a:rPr>
              <a:t>.</a:t>
            </a:r>
          </a:p>
        </p:txBody>
      </p:sp>
      <p:grpSp>
        <p:nvGrpSpPr>
          <p:cNvPr id="10" name="Group 7"/>
          <p:cNvGrpSpPr>
            <a:grpSpLocks/>
          </p:cNvGrpSpPr>
          <p:nvPr/>
        </p:nvGrpSpPr>
        <p:grpSpPr bwMode="auto">
          <a:xfrm>
            <a:off x="406169" y="2708920"/>
            <a:ext cx="8507413" cy="2688137"/>
            <a:chOff x="144" y="2430"/>
            <a:chExt cx="5503" cy="1741"/>
          </a:xfrm>
        </p:grpSpPr>
        <p:sp>
          <p:nvSpPr>
            <p:cNvPr id="11" name="Rectangle 8"/>
            <p:cNvSpPr>
              <a:spLocks noChangeArrowheads="1"/>
            </p:cNvSpPr>
            <p:nvPr/>
          </p:nvSpPr>
          <p:spPr bwMode="auto">
            <a:xfrm>
              <a:off x="1200" y="2896"/>
              <a:ext cx="1633" cy="1275"/>
            </a:xfrm>
            <a:prstGeom prst="rect">
              <a:avLst/>
            </a:prstGeom>
            <a:noFill/>
            <a:ln w="9525">
              <a:noFill/>
              <a:miter lim="800000"/>
              <a:headEnd/>
              <a:tailEnd/>
            </a:ln>
            <a:effectLst/>
          </p:spPr>
          <p:txBody>
            <a:bodyPr lIns="22348" tIns="11174" rIns="22348" bIns="11174">
              <a:spAutoFit/>
            </a:bodyPr>
            <a:lstStyle/>
            <a:p>
              <a:pPr algn="l" defTabSz="223838" eaLnBrk="0" hangingPunct="0">
                <a:spcBef>
                  <a:spcPct val="50000"/>
                </a:spcBef>
              </a:pPr>
              <a:r>
                <a:rPr lang="en-US" sz="1100" b="0" dirty="0" err="1">
                  <a:solidFill>
                    <a:schemeClr val="tx1"/>
                  </a:solidFill>
                  <a:cs typeface="Times New Roman" pitchFamily="18" charset="0"/>
                </a:rPr>
                <a:t>Macrosettore</a:t>
              </a:r>
              <a:r>
                <a:rPr lang="en-US" sz="1100" b="0" dirty="0">
                  <a:solidFill>
                    <a:schemeClr val="tx1"/>
                  </a:solidFill>
                  <a:cs typeface="Times New Roman" pitchFamily="18" charset="0"/>
                </a:rPr>
                <a:t> 01: </a:t>
              </a:r>
              <a:r>
                <a:rPr lang="en-US" sz="1100" b="0" dirty="0" err="1">
                  <a:solidFill>
                    <a:schemeClr val="tx1"/>
                  </a:solidFill>
                  <a:cs typeface="Times New Roman" pitchFamily="18" charset="0"/>
                </a:rPr>
                <a:t>Combustione</a:t>
              </a:r>
              <a:r>
                <a:rPr lang="en-US" sz="1100" b="0" dirty="0">
                  <a:solidFill>
                    <a:schemeClr val="tx1"/>
                  </a:solidFill>
                  <a:cs typeface="Times New Roman" pitchFamily="18" charset="0"/>
                </a:rPr>
                <a:t> - </a:t>
              </a:r>
              <a:r>
                <a:rPr lang="en-US" sz="1100" b="0" dirty="0" err="1">
                  <a:solidFill>
                    <a:schemeClr val="tx1"/>
                  </a:solidFill>
                  <a:cs typeface="Times New Roman" pitchFamily="18" charset="0"/>
                </a:rPr>
                <a:t>Energia</a:t>
              </a:r>
              <a:r>
                <a:rPr lang="en-US" sz="1100" b="0" dirty="0">
                  <a:solidFill>
                    <a:schemeClr val="tx1"/>
                  </a:solidFill>
                  <a:cs typeface="Times New Roman" pitchFamily="18" charset="0"/>
                </a:rPr>
                <a:t> e </a:t>
              </a:r>
              <a:r>
                <a:rPr lang="en-US" sz="1100" b="0" dirty="0" err="1">
                  <a:solidFill>
                    <a:schemeClr val="tx1"/>
                  </a:solidFill>
                  <a:cs typeface="Times New Roman" pitchFamily="18" charset="0"/>
                </a:rPr>
                <a:t>industria</a:t>
              </a:r>
              <a:r>
                <a:rPr lang="en-US" sz="1100" b="0" dirty="0">
                  <a:solidFill>
                    <a:schemeClr val="tx1"/>
                  </a:solidFill>
                  <a:cs typeface="Times New Roman" pitchFamily="18" charset="0"/>
                </a:rPr>
                <a:t> di </a:t>
              </a:r>
              <a:r>
                <a:rPr lang="en-US" sz="1100" b="0" dirty="0" err="1">
                  <a:solidFill>
                    <a:schemeClr val="tx1"/>
                  </a:solidFill>
                  <a:cs typeface="Times New Roman" pitchFamily="18" charset="0"/>
                </a:rPr>
                <a:t>trasformazione</a:t>
              </a:r>
              <a:endParaRPr lang="en-US" sz="1100" b="0" dirty="0">
                <a:solidFill>
                  <a:schemeClr val="tx1"/>
                </a:solidFill>
                <a:cs typeface="Times New Roman" pitchFamily="18" charset="0"/>
              </a:endParaRPr>
            </a:p>
            <a:p>
              <a:pPr algn="l" defTabSz="223838" eaLnBrk="0" hangingPunct="0">
                <a:spcBef>
                  <a:spcPct val="50000"/>
                </a:spcBef>
              </a:pPr>
              <a:r>
                <a:rPr lang="en-US" sz="1100" b="0" dirty="0" err="1">
                  <a:solidFill>
                    <a:schemeClr val="tx1"/>
                  </a:solidFill>
                  <a:cs typeface="Times New Roman" pitchFamily="18" charset="0"/>
                </a:rPr>
                <a:t>Macrosettore</a:t>
              </a:r>
              <a:r>
                <a:rPr lang="en-US" sz="1100" b="0" dirty="0">
                  <a:solidFill>
                    <a:schemeClr val="tx1"/>
                  </a:solidFill>
                  <a:cs typeface="Times New Roman" pitchFamily="18" charset="0"/>
                </a:rPr>
                <a:t> 02: </a:t>
              </a:r>
              <a:r>
                <a:rPr lang="en-US" sz="1100" b="0" dirty="0" err="1">
                  <a:solidFill>
                    <a:schemeClr val="tx1"/>
                  </a:solidFill>
                  <a:cs typeface="Times New Roman" pitchFamily="18" charset="0"/>
                </a:rPr>
                <a:t>Combustione</a:t>
              </a:r>
              <a:r>
                <a:rPr lang="en-US" sz="1100" b="0" dirty="0">
                  <a:solidFill>
                    <a:schemeClr val="tx1"/>
                  </a:solidFill>
                  <a:cs typeface="Times New Roman" pitchFamily="18" charset="0"/>
                </a:rPr>
                <a:t> - Non </a:t>
              </a:r>
              <a:r>
                <a:rPr lang="en-US" sz="1100" b="0" dirty="0" err="1">
                  <a:solidFill>
                    <a:schemeClr val="tx1"/>
                  </a:solidFill>
                  <a:cs typeface="Times New Roman" pitchFamily="18" charset="0"/>
                </a:rPr>
                <a:t>industriale</a:t>
              </a:r>
              <a:endParaRPr lang="en-US" sz="1100" b="0" dirty="0">
                <a:solidFill>
                  <a:schemeClr val="tx1"/>
                </a:solidFill>
                <a:cs typeface="Times New Roman" pitchFamily="18" charset="0"/>
              </a:endParaRPr>
            </a:p>
            <a:p>
              <a:pPr algn="l" defTabSz="223838" eaLnBrk="0" hangingPunct="0">
                <a:spcBef>
                  <a:spcPct val="50000"/>
                </a:spcBef>
              </a:pPr>
              <a:r>
                <a:rPr lang="en-US" sz="1100" b="0" dirty="0" err="1">
                  <a:solidFill>
                    <a:schemeClr val="tx1"/>
                  </a:solidFill>
                  <a:cs typeface="Times New Roman" pitchFamily="18" charset="0"/>
                </a:rPr>
                <a:t>Macrosettore</a:t>
              </a:r>
              <a:r>
                <a:rPr lang="en-US" sz="1100" b="0" dirty="0">
                  <a:solidFill>
                    <a:schemeClr val="tx1"/>
                  </a:solidFill>
                  <a:cs typeface="Times New Roman" pitchFamily="18" charset="0"/>
                </a:rPr>
                <a:t> 03: </a:t>
              </a:r>
              <a:r>
                <a:rPr lang="en-US" sz="1100" b="0" dirty="0" err="1">
                  <a:solidFill>
                    <a:schemeClr val="tx1"/>
                  </a:solidFill>
                  <a:cs typeface="Times New Roman" pitchFamily="18" charset="0"/>
                </a:rPr>
                <a:t>Combustione</a:t>
              </a:r>
              <a:r>
                <a:rPr lang="en-US" sz="1100" b="0" dirty="0">
                  <a:solidFill>
                    <a:schemeClr val="tx1"/>
                  </a:solidFill>
                  <a:cs typeface="Times New Roman" pitchFamily="18" charset="0"/>
                </a:rPr>
                <a:t> – </a:t>
              </a:r>
              <a:r>
                <a:rPr lang="en-US" sz="1100" b="0" dirty="0" err="1">
                  <a:solidFill>
                    <a:schemeClr val="tx1"/>
                  </a:solidFill>
                  <a:cs typeface="Times New Roman" pitchFamily="18" charset="0"/>
                </a:rPr>
                <a:t>Industria</a:t>
              </a:r>
              <a:endParaRPr lang="en-US" sz="1100" b="0" dirty="0">
                <a:solidFill>
                  <a:schemeClr val="tx1"/>
                </a:solidFill>
                <a:cs typeface="Times New Roman" pitchFamily="18" charset="0"/>
              </a:endParaRPr>
            </a:p>
            <a:p>
              <a:pPr algn="l" defTabSz="223838" eaLnBrk="0" hangingPunct="0">
                <a:spcBef>
                  <a:spcPct val="50000"/>
                </a:spcBef>
              </a:pPr>
              <a:r>
                <a:rPr lang="en-US" sz="1100" b="0" dirty="0" err="1">
                  <a:solidFill>
                    <a:schemeClr val="tx1"/>
                  </a:solidFill>
                  <a:cs typeface="Times New Roman" pitchFamily="18" charset="0"/>
                </a:rPr>
                <a:t>Macrosettore</a:t>
              </a:r>
              <a:r>
                <a:rPr lang="en-US" sz="1100" b="0" dirty="0">
                  <a:solidFill>
                    <a:schemeClr val="tx1"/>
                  </a:solidFill>
                  <a:cs typeface="Times New Roman" pitchFamily="18" charset="0"/>
                </a:rPr>
                <a:t> 04: </a:t>
              </a:r>
              <a:r>
                <a:rPr lang="en-US" sz="1100" b="0" dirty="0" err="1">
                  <a:solidFill>
                    <a:schemeClr val="tx1"/>
                  </a:solidFill>
                  <a:cs typeface="Times New Roman" pitchFamily="18" charset="0"/>
                </a:rPr>
                <a:t>Processi</a:t>
              </a:r>
              <a:r>
                <a:rPr lang="en-US" sz="1100" b="0" dirty="0">
                  <a:solidFill>
                    <a:schemeClr val="tx1"/>
                  </a:solidFill>
                  <a:cs typeface="Times New Roman" pitchFamily="18" charset="0"/>
                </a:rPr>
                <a:t> </a:t>
              </a:r>
              <a:r>
                <a:rPr lang="en-US" sz="1100" b="0" dirty="0" err="1">
                  <a:solidFill>
                    <a:schemeClr val="tx1"/>
                  </a:solidFill>
                  <a:cs typeface="Times New Roman" pitchFamily="18" charset="0"/>
                </a:rPr>
                <a:t>Produttivi</a:t>
              </a:r>
              <a:r>
                <a:rPr lang="en-US" sz="1100" b="0" dirty="0">
                  <a:solidFill>
                    <a:schemeClr val="tx1"/>
                  </a:solidFill>
                  <a:cs typeface="Times New Roman" pitchFamily="18" charset="0"/>
                </a:rPr>
                <a:t> </a:t>
              </a:r>
            </a:p>
            <a:p>
              <a:pPr algn="l" defTabSz="223838" eaLnBrk="0" hangingPunct="0">
                <a:spcBef>
                  <a:spcPct val="50000"/>
                </a:spcBef>
              </a:pPr>
              <a:r>
                <a:rPr lang="en-US" sz="1100" b="0" dirty="0" err="1">
                  <a:solidFill>
                    <a:schemeClr val="tx1"/>
                  </a:solidFill>
                  <a:cs typeface="Times New Roman" pitchFamily="18" charset="0"/>
                </a:rPr>
                <a:t>Macrosettore</a:t>
              </a:r>
              <a:r>
                <a:rPr lang="en-US" sz="1100" b="0" dirty="0">
                  <a:solidFill>
                    <a:schemeClr val="tx1"/>
                  </a:solidFill>
                  <a:cs typeface="Times New Roman" pitchFamily="18" charset="0"/>
                </a:rPr>
                <a:t> 05: </a:t>
              </a:r>
              <a:r>
                <a:rPr lang="en-US" sz="1100" b="0" dirty="0" err="1">
                  <a:solidFill>
                    <a:schemeClr val="tx1"/>
                  </a:solidFill>
                  <a:cs typeface="Times New Roman" pitchFamily="18" charset="0"/>
                </a:rPr>
                <a:t>Estrazione</a:t>
              </a:r>
              <a:r>
                <a:rPr lang="en-US" sz="1100" b="0" dirty="0">
                  <a:solidFill>
                    <a:schemeClr val="tx1"/>
                  </a:solidFill>
                  <a:cs typeface="Times New Roman" pitchFamily="18" charset="0"/>
                </a:rPr>
                <a:t>, </a:t>
              </a:r>
              <a:r>
                <a:rPr lang="en-US" sz="1100" b="0" dirty="0" err="1">
                  <a:solidFill>
                    <a:schemeClr val="tx1"/>
                  </a:solidFill>
                  <a:cs typeface="Times New Roman" pitchFamily="18" charset="0"/>
                </a:rPr>
                <a:t>distribuzione</a:t>
              </a:r>
              <a:r>
                <a:rPr lang="en-US" sz="1100" b="0" dirty="0">
                  <a:solidFill>
                    <a:schemeClr val="tx1"/>
                  </a:solidFill>
                  <a:cs typeface="Times New Roman" pitchFamily="18" charset="0"/>
                </a:rPr>
                <a:t> </a:t>
              </a:r>
              <a:r>
                <a:rPr lang="en-US" sz="1100" b="0" dirty="0" err="1">
                  <a:solidFill>
                    <a:schemeClr val="tx1"/>
                  </a:solidFill>
                  <a:cs typeface="Times New Roman" pitchFamily="18" charset="0"/>
                </a:rPr>
                <a:t>combustibili</a:t>
              </a:r>
              <a:r>
                <a:rPr lang="en-US" sz="1100" b="0" dirty="0">
                  <a:solidFill>
                    <a:schemeClr val="tx1"/>
                  </a:solidFill>
                  <a:cs typeface="Times New Roman" pitchFamily="18" charset="0"/>
                </a:rPr>
                <a:t> </a:t>
              </a:r>
              <a:r>
                <a:rPr lang="en-US" sz="1100" b="0" dirty="0" err="1">
                  <a:solidFill>
                    <a:schemeClr val="tx1"/>
                  </a:solidFill>
                  <a:cs typeface="Times New Roman" pitchFamily="18" charset="0"/>
                </a:rPr>
                <a:t>fossili</a:t>
              </a:r>
              <a:r>
                <a:rPr lang="en-US" sz="1100" b="0" dirty="0">
                  <a:solidFill>
                    <a:schemeClr val="tx1"/>
                  </a:solidFill>
                  <a:cs typeface="Times New Roman" pitchFamily="18" charset="0"/>
                </a:rPr>
                <a:t>/</a:t>
              </a:r>
              <a:r>
                <a:rPr lang="en-US" sz="1100" b="0" dirty="0" err="1">
                  <a:solidFill>
                    <a:schemeClr val="tx1"/>
                  </a:solidFill>
                  <a:cs typeface="Times New Roman" pitchFamily="18" charset="0"/>
                </a:rPr>
                <a:t>geotermico</a:t>
              </a:r>
              <a:endParaRPr lang="en-US" sz="1100" b="0" dirty="0">
                <a:solidFill>
                  <a:schemeClr val="tx1"/>
                </a:solidFill>
                <a:cs typeface="Times New Roman" pitchFamily="18" charset="0"/>
              </a:endParaRPr>
            </a:p>
            <a:p>
              <a:pPr algn="l" defTabSz="223838" eaLnBrk="0" hangingPunct="0">
                <a:spcBef>
                  <a:spcPct val="50000"/>
                </a:spcBef>
              </a:pPr>
              <a:r>
                <a:rPr lang="en-US" sz="1100" b="0" dirty="0" err="1">
                  <a:solidFill>
                    <a:schemeClr val="tx1"/>
                  </a:solidFill>
                  <a:cs typeface="Times New Roman" pitchFamily="18" charset="0"/>
                </a:rPr>
                <a:t>Macrosettore</a:t>
              </a:r>
              <a:r>
                <a:rPr lang="en-US" sz="1100" b="0" dirty="0">
                  <a:solidFill>
                    <a:schemeClr val="tx1"/>
                  </a:solidFill>
                  <a:cs typeface="Times New Roman" pitchFamily="18" charset="0"/>
                </a:rPr>
                <a:t> 06: </a:t>
              </a:r>
              <a:r>
                <a:rPr lang="en-US" sz="1100" b="0" dirty="0" err="1">
                  <a:solidFill>
                    <a:schemeClr val="tx1"/>
                  </a:solidFill>
                  <a:cs typeface="Times New Roman" pitchFamily="18" charset="0"/>
                </a:rPr>
                <a:t>Uso</a:t>
              </a:r>
              <a:r>
                <a:rPr lang="en-US" sz="1100" b="0" dirty="0">
                  <a:solidFill>
                    <a:schemeClr val="tx1"/>
                  </a:solidFill>
                  <a:cs typeface="Times New Roman" pitchFamily="18" charset="0"/>
                </a:rPr>
                <a:t> di </a:t>
              </a:r>
              <a:r>
                <a:rPr lang="en-US" sz="1100" b="0" dirty="0" err="1">
                  <a:solidFill>
                    <a:schemeClr val="tx1"/>
                  </a:solidFill>
                  <a:cs typeface="Times New Roman" pitchFamily="18" charset="0"/>
                </a:rPr>
                <a:t>solventi</a:t>
              </a:r>
              <a:endParaRPr lang="en-US" sz="1100" b="0" dirty="0">
                <a:solidFill>
                  <a:schemeClr val="tx1"/>
                </a:solidFill>
                <a:cs typeface="Times New Roman" pitchFamily="18" charset="0"/>
              </a:endParaRPr>
            </a:p>
          </p:txBody>
        </p:sp>
        <p:sp>
          <p:nvSpPr>
            <p:cNvPr id="12" name="Text Box 9"/>
            <p:cNvSpPr txBox="1">
              <a:spLocks noChangeArrowheads="1"/>
            </p:cNvSpPr>
            <p:nvPr/>
          </p:nvSpPr>
          <p:spPr bwMode="auto">
            <a:xfrm>
              <a:off x="1036" y="2430"/>
              <a:ext cx="3493" cy="134"/>
            </a:xfrm>
            <a:prstGeom prst="rect">
              <a:avLst/>
            </a:prstGeom>
            <a:noFill/>
            <a:ln w="9525">
              <a:noFill/>
              <a:miter lim="800000"/>
              <a:headEnd/>
              <a:tailEnd/>
            </a:ln>
            <a:effectLst/>
          </p:spPr>
          <p:txBody>
            <a:bodyPr lIns="22348" tIns="11174" rIns="22348" bIns="11174">
              <a:spAutoFit/>
            </a:bodyPr>
            <a:lstStyle/>
            <a:p>
              <a:pPr defTabSz="223838">
                <a:spcBef>
                  <a:spcPct val="50000"/>
                </a:spcBef>
              </a:pPr>
              <a:r>
                <a:rPr lang="it-IT" sz="1200" b="0" i="1" dirty="0">
                  <a:solidFill>
                    <a:schemeClr val="tx1"/>
                  </a:solidFill>
                  <a:ea typeface="Arial Unicode MS" pitchFamily="34" charset="-128"/>
                  <a:cs typeface="Times New Roman" pitchFamily="18" charset="0"/>
                </a:rPr>
                <a:t>E </a:t>
              </a:r>
              <a:r>
                <a:rPr lang="it-IT" sz="1200" b="0" i="1" baseline="-30000" dirty="0">
                  <a:solidFill>
                    <a:schemeClr val="tx1"/>
                  </a:solidFill>
                  <a:ea typeface="Arial Unicode MS" pitchFamily="34" charset="-128"/>
                  <a:cs typeface="Times New Roman" pitchFamily="18" charset="0"/>
                </a:rPr>
                <a:t>k,i,j </a:t>
              </a:r>
              <a:r>
                <a:rPr lang="it-IT" sz="1200" b="0" i="1" dirty="0">
                  <a:solidFill>
                    <a:schemeClr val="tx1"/>
                  </a:solidFill>
                  <a:ea typeface="Arial Unicode MS" pitchFamily="34" charset="-128"/>
                  <a:cs typeface="Times New Roman" pitchFamily="18" charset="0"/>
                </a:rPr>
                <a:t>= E </a:t>
              </a:r>
              <a:r>
                <a:rPr lang="it-IT" sz="1200" b="0" i="1" baseline="-30000" dirty="0" smtClean="0">
                  <a:solidFill>
                    <a:schemeClr val="tx1"/>
                  </a:solidFill>
                  <a:ea typeface="Arial Unicode MS" pitchFamily="34" charset="-128"/>
                  <a:cs typeface="Times New Roman" pitchFamily="18" charset="0"/>
                </a:rPr>
                <a:t>k,j </a:t>
              </a:r>
              <a:r>
                <a:rPr lang="it-IT" sz="1200" i="1" dirty="0">
                  <a:solidFill>
                    <a:schemeClr val="tx1"/>
                  </a:solidFill>
                  <a:ea typeface="Arial Unicode MS" pitchFamily="34" charset="-128"/>
                  <a:cs typeface="Times New Roman" pitchFamily="18" charset="0"/>
                </a:rPr>
                <a:t>. </a:t>
              </a:r>
              <a:r>
                <a:rPr lang="en-GB" sz="1200" b="0" i="1" dirty="0">
                  <a:solidFill>
                    <a:schemeClr val="tx1"/>
                  </a:solidFill>
                  <a:ea typeface="Arial Unicode MS" pitchFamily="34" charset="-128"/>
                  <a:cs typeface="Times New Roman" pitchFamily="18" charset="0"/>
                </a:rPr>
                <a:t>S </a:t>
              </a:r>
              <a:r>
                <a:rPr lang="en-GB" sz="1200" b="0" i="1" baseline="-30000" dirty="0" err="1" smtClean="0">
                  <a:solidFill>
                    <a:schemeClr val="tx1"/>
                  </a:solidFill>
                  <a:ea typeface="Arial Unicode MS" pitchFamily="34" charset="-128"/>
                  <a:cs typeface="Times New Roman" pitchFamily="18" charset="0"/>
                </a:rPr>
                <a:t>k,i,j</a:t>
              </a:r>
              <a:r>
                <a:rPr lang="en-GB" sz="1200" b="0" i="1" dirty="0" smtClean="0">
                  <a:solidFill>
                    <a:schemeClr val="tx1"/>
                  </a:solidFill>
                  <a:ea typeface="Arial Unicode MS" pitchFamily="34" charset="-128"/>
                  <a:cs typeface="Times New Roman" pitchFamily="18" charset="0"/>
                </a:rPr>
                <a:t> </a:t>
              </a:r>
              <a:r>
                <a:rPr lang="en-GB" sz="1200" b="0" i="1" dirty="0">
                  <a:solidFill>
                    <a:schemeClr val="tx1"/>
                  </a:solidFill>
                  <a:ea typeface="Arial Unicode MS" pitchFamily="34" charset="-128"/>
                  <a:cs typeface="Times New Roman" pitchFamily="18" charset="0"/>
                </a:rPr>
                <a:t>/S </a:t>
              </a:r>
              <a:r>
                <a:rPr lang="en-GB" sz="1200" b="0" i="1" baseline="-30000" dirty="0" err="1">
                  <a:solidFill>
                    <a:schemeClr val="tx1"/>
                  </a:solidFill>
                  <a:ea typeface="Arial Unicode MS" pitchFamily="34" charset="-128"/>
                  <a:cs typeface="Times New Roman" pitchFamily="18" charset="0"/>
                </a:rPr>
                <a:t>k,j</a:t>
              </a:r>
              <a:endParaRPr lang="it-IT" sz="1200" b="0" i="1" dirty="0">
                <a:solidFill>
                  <a:schemeClr val="tx1"/>
                </a:solidFill>
                <a:cs typeface="Times New Roman" pitchFamily="18" charset="0"/>
              </a:endParaRPr>
            </a:p>
          </p:txBody>
        </p:sp>
        <p:sp>
          <p:nvSpPr>
            <p:cNvPr id="13" name="Text Box 10"/>
            <p:cNvSpPr txBox="1">
              <a:spLocks noChangeArrowheads="1"/>
            </p:cNvSpPr>
            <p:nvPr/>
          </p:nvSpPr>
          <p:spPr bwMode="auto">
            <a:xfrm>
              <a:off x="2976" y="2895"/>
              <a:ext cx="1646" cy="1260"/>
            </a:xfrm>
            <a:prstGeom prst="rect">
              <a:avLst/>
            </a:prstGeom>
            <a:noFill/>
            <a:ln w="9525">
              <a:noFill/>
              <a:miter lim="800000"/>
              <a:headEnd/>
              <a:tailEnd/>
            </a:ln>
            <a:effectLst/>
          </p:spPr>
          <p:txBody>
            <a:bodyPr wrap="square" lIns="22348" tIns="11174" rIns="22348" bIns="11174">
              <a:spAutoFit/>
            </a:bodyPr>
            <a:lstStyle/>
            <a:p>
              <a:pPr algn="l" defTabSz="223838" eaLnBrk="0" hangingPunct="0">
                <a:spcBef>
                  <a:spcPct val="50000"/>
                </a:spcBef>
              </a:pPr>
              <a:r>
                <a:rPr lang="en-US" sz="1100" dirty="0" err="1">
                  <a:solidFill>
                    <a:srgbClr val="008000"/>
                  </a:solidFill>
                  <a:cs typeface="Times New Roman" pitchFamily="18" charset="0"/>
                </a:rPr>
                <a:t>Macrosettore</a:t>
              </a:r>
              <a:r>
                <a:rPr lang="en-US" sz="1100" dirty="0">
                  <a:solidFill>
                    <a:srgbClr val="008000"/>
                  </a:solidFill>
                  <a:cs typeface="Times New Roman" pitchFamily="18" charset="0"/>
                </a:rPr>
                <a:t> 07: </a:t>
              </a:r>
              <a:r>
                <a:rPr lang="en-US" sz="1100" dirty="0" err="1">
                  <a:solidFill>
                    <a:srgbClr val="008000"/>
                  </a:solidFill>
                  <a:cs typeface="Times New Roman" pitchFamily="18" charset="0"/>
                </a:rPr>
                <a:t>Trasporti</a:t>
              </a:r>
              <a:r>
                <a:rPr lang="en-US" sz="1100" dirty="0">
                  <a:solidFill>
                    <a:srgbClr val="008000"/>
                  </a:solidFill>
                  <a:cs typeface="Times New Roman" pitchFamily="18" charset="0"/>
                </a:rPr>
                <a:t> </a:t>
              </a:r>
              <a:r>
                <a:rPr lang="en-US" sz="1100" dirty="0" err="1">
                  <a:solidFill>
                    <a:srgbClr val="008000"/>
                  </a:solidFill>
                  <a:cs typeface="Times New Roman" pitchFamily="18" charset="0"/>
                </a:rPr>
                <a:t>Stradali</a:t>
              </a:r>
              <a:r>
                <a:rPr lang="en-US" sz="1100" dirty="0">
                  <a:solidFill>
                    <a:srgbClr val="008000"/>
                  </a:solidFill>
                  <a:cs typeface="Times New Roman" pitchFamily="18" charset="0"/>
                </a:rPr>
                <a:t> </a:t>
              </a:r>
            </a:p>
            <a:p>
              <a:pPr algn="l" defTabSz="223838" eaLnBrk="0" hangingPunct="0">
                <a:spcBef>
                  <a:spcPct val="50000"/>
                </a:spcBef>
              </a:pPr>
              <a:r>
                <a:rPr lang="en-US" sz="1100" b="0" dirty="0" err="1">
                  <a:solidFill>
                    <a:schemeClr val="tx1"/>
                  </a:solidFill>
                  <a:cs typeface="Times New Roman" pitchFamily="18" charset="0"/>
                </a:rPr>
                <a:t>Macrosettore</a:t>
              </a:r>
              <a:r>
                <a:rPr lang="en-US" sz="1100" b="0" dirty="0">
                  <a:solidFill>
                    <a:schemeClr val="tx1"/>
                  </a:solidFill>
                  <a:cs typeface="Times New Roman" pitchFamily="18" charset="0"/>
                </a:rPr>
                <a:t> 08: </a:t>
              </a:r>
              <a:r>
                <a:rPr lang="en-US" sz="1100" b="0" dirty="0" err="1">
                  <a:solidFill>
                    <a:schemeClr val="tx1"/>
                  </a:solidFill>
                  <a:cs typeface="Times New Roman" pitchFamily="18" charset="0"/>
                </a:rPr>
                <a:t>Altre</a:t>
              </a:r>
              <a:r>
                <a:rPr lang="en-US" sz="1100" b="0" dirty="0">
                  <a:solidFill>
                    <a:schemeClr val="tx1"/>
                  </a:solidFill>
                  <a:cs typeface="Times New Roman" pitchFamily="18" charset="0"/>
                </a:rPr>
                <a:t> </a:t>
              </a:r>
              <a:r>
                <a:rPr lang="en-US" sz="1100" b="0" dirty="0" err="1">
                  <a:solidFill>
                    <a:schemeClr val="tx1"/>
                  </a:solidFill>
                  <a:cs typeface="Times New Roman" pitchFamily="18" charset="0"/>
                </a:rPr>
                <a:t>Sorgenti</a:t>
              </a:r>
              <a:r>
                <a:rPr lang="en-US" sz="1100" b="0" dirty="0">
                  <a:solidFill>
                    <a:schemeClr val="tx1"/>
                  </a:solidFill>
                  <a:cs typeface="Times New Roman" pitchFamily="18" charset="0"/>
                </a:rPr>
                <a:t> </a:t>
              </a:r>
              <a:r>
                <a:rPr lang="en-US" sz="1100" b="0" dirty="0" err="1">
                  <a:solidFill>
                    <a:schemeClr val="tx1"/>
                  </a:solidFill>
                  <a:cs typeface="Times New Roman" pitchFamily="18" charset="0"/>
                </a:rPr>
                <a:t>Mobili</a:t>
              </a:r>
              <a:endParaRPr lang="en-US" sz="1100" b="0" dirty="0">
                <a:solidFill>
                  <a:schemeClr val="tx1"/>
                </a:solidFill>
                <a:cs typeface="Times New Roman" pitchFamily="18" charset="0"/>
              </a:endParaRPr>
            </a:p>
            <a:p>
              <a:pPr algn="l" defTabSz="223838" eaLnBrk="0" hangingPunct="0">
                <a:spcBef>
                  <a:spcPct val="50000"/>
                </a:spcBef>
              </a:pPr>
              <a:r>
                <a:rPr lang="en-US" sz="1100" b="0" dirty="0" err="1">
                  <a:solidFill>
                    <a:schemeClr val="tx1"/>
                  </a:solidFill>
                  <a:cs typeface="Times New Roman" pitchFamily="18" charset="0"/>
                </a:rPr>
                <a:t>Macrosettore</a:t>
              </a:r>
              <a:r>
                <a:rPr lang="en-US" sz="1100" b="0" dirty="0">
                  <a:solidFill>
                    <a:schemeClr val="tx1"/>
                  </a:solidFill>
                  <a:cs typeface="Times New Roman" pitchFamily="18" charset="0"/>
                </a:rPr>
                <a:t> 09: </a:t>
              </a:r>
              <a:r>
                <a:rPr lang="en-US" sz="1100" b="0" dirty="0" err="1">
                  <a:solidFill>
                    <a:schemeClr val="tx1"/>
                  </a:solidFill>
                  <a:cs typeface="Times New Roman" pitchFamily="18" charset="0"/>
                </a:rPr>
                <a:t>Trattamento</a:t>
              </a:r>
              <a:r>
                <a:rPr lang="en-US" sz="1100" b="0" dirty="0">
                  <a:solidFill>
                    <a:schemeClr val="tx1"/>
                  </a:solidFill>
                  <a:cs typeface="Times New Roman" pitchFamily="18" charset="0"/>
                </a:rPr>
                <a:t> e </a:t>
              </a:r>
              <a:r>
                <a:rPr lang="en-US" sz="1100" b="0" dirty="0" err="1">
                  <a:solidFill>
                    <a:schemeClr val="tx1"/>
                  </a:solidFill>
                  <a:cs typeface="Times New Roman" pitchFamily="18" charset="0"/>
                </a:rPr>
                <a:t>Smaltimento</a:t>
              </a:r>
              <a:r>
                <a:rPr lang="en-US" sz="1100" b="0" dirty="0">
                  <a:solidFill>
                    <a:schemeClr val="tx1"/>
                  </a:solidFill>
                  <a:cs typeface="Times New Roman" pitchFamily="18" charset="0"/>
                </a:rPr>
                <a:t> </a:t>
              </a:r>
              <a:r>
                <a:rPr lang="en-US" sz="1100" b="0" dirty="0" err="1">
                  <a:solidFill>
                    <a:schemeClr val="tx1"/>
                  </a:solidFill>
                  <a:cs typeface="Times New Roman" pitchFamily="18" charset="0"/>
                </a:rPr>
                <a:t>Rifiuti</a:t>
              </a:r>
              <a:endParaRPr lang="en-US" sz="1100" b="0" dirty="0">
                <a:solidFill>
                  <a:schemeClr val="tx1"/>
                </a:solidFill>
                <a:cs typeface="Times New Roman" pitchFamily="18" charset="0"/>
              </a:endParaRPr>
            </a:p>
            <a:p>
              <a:pPr algn="l" defTabSz="223838" eaLnBrk="0" hangingPunct="0">
                <a:spcBef>
                  <a:spcPct val="50000"/>
                </a:spcBef>
              </a:pPr>
              <a:r>
                <a:rPr lang="en-US" sz="1100" b="0" dirty="0" err="1">
                  <a:solidFill>
                    <a:schemeClr val="tx1"/>
                  </a:solidFill>
                  <a:cs typeface="Times New Roman" pitchFamily="18" charset="0"/>
                </a:rPr>
                <a:t>Macrosettore</a:t>
              </a:r>
              <a:r>
                <a:rPr lang="en-US" sz="1100" b="0" dirty="0">
                  <a:solidFill>
                    <a:schemeClr val="tx1"/>
                  </a:solidFill>
                  <a:cs typeface="Times New Roman" pitchFamily="18" charset="0"/>
                </a:rPr>
                <a:t> 10: </a:t>
              </a:r>
              <a:r>
                <a:rPr lang="en-US" sz="1100" b="0" dirty="0" err="1">
                  <a:solidFill>
                    <a:schemeClr val="tx1"/>
                  </a:solidFill>
                  <a:cs typeface="Times New Roman" pitchFamily="18" charset="0"/>
                </a:rPr>
                <a:t>Agricoltura</a:t>
              </a:r>
              <a:r>
                <a:rPr lang="en-US" sz="1100" b="0" dirty="0">
                  <a:solidFill>
                    <a:schemeClr val="tx1"/>
                  </a:solidFill>
                  <a:cs typeface="Times New Roman" pitchFamily="18" charset="0"/>
                </a:rPr>
                <a:t> </a:t>
              </a:r>
              <a:r>
                <a:rPr lang="en-US" sz="1100" b="0" dirty="0" err="1">
                  <a:solidFill>
                    <a:schemeClr val="tx1"/>
                  </a:solidFill>
                  <a:cs typeface="Times New Roman" pitchFamily="18" charset="0"/>
                </a:rPr>
                <a:t>ed</a:t>
              </a:r>
              <a:r>
                <a:rPr lang="en-US" sz="1100" b="0" dirty="0">
                  <a:solidFill>
                    <a:schemeClr val="tx1"/>
                  </a:solidFill>
                  <a:cs typeface="Times New Roman" pitchFamily="18" charset="0"/>
                </a:rPr>
                <a:t> </a:t>
              </a:r>
              <a:r>
                <a:rPr lang="en-US" sz="1100" b="0" dirty="0" err="1">
                  <a:solidFill>
                    <a:schemeClr val="tx1"/>
                  </a:solidFill>
                  <a:cs typeface="Times New Roman" pitchFamily="18" charset="0"/>
                </a:rPr>
                <a:t>allevamento</a:t>
              </a:r>
              <a:endParaRPr lang="en-US" sz="1100" b="0" dirty="0">
                <a:solidFill>
                  <a:schemeClr val="tx1"/>
                </a:solidFill>
                <a:cs typeface="Times New Roman" pitchFamily="18" charset="0"/>
              </a:endParaRPr>
            </a:p>
            <a:p>
              <a:pPr algn="l" defTabSz="223838" eaLnBrk="0" hangingPunct="0">
                <a:spcBef>
                  <a:spcPct val="50000"/>
                </a:spcBef>
              </a:pPr>
              <a:r>
                <a:rPr lang="it-IT" sz="1100" b="0" dirty="0">
                  <a:solidFill>
                    <a:schemeClr val="tx1"/>
                  </a:solidFill>
                  <a:cs typeface="Times New Roman" pitchFamily="18" charset="0"/>
                </a:rPr>
                <a:t>Macrosettore 11: Altre sorgenti di Emissione ed Assorbimenti</a:t>
              </a:r>
              <a:r>
                <a:rPr lang="en-US" sz="1100" b="0" dirty="0">
                  <a:solidFill>
                    <a:schemeClr val="tx1"/>
                  </a:solidFill>
                  <a:cs typeface="Times New Roman" pitchFamily="18" charset="0"/>
                </a:rPr>
                <a:t> </a:t>
              </a:r>
            </a:p>
            <a:p>
              <a:pPr algn="l" defTabSz="223838">
                <a:spcBef>
                  <a:spcPct val="50000"/>
                </a:spcBef>
              </a:pPr>
              <a:endParaRPr lang="it-IT" sz="1000" b="0" dirty="0">
                <a:solidFill>
                  <a:schemeClr val="tx1"/>
                </a:solidFill>
                <a:latin typeface="Tahoma" pitchFamily="34" charset="0"/>
                <a:cs typeface="Times New Roman" pitchFamily="18" charset="0"/>
              </a:endParaRPr>
            </a:p>
          </p:txBody>
        </p:sp>
        <p:sp>
          <p:nvSpPr>
            <p:cNvPr id="14" name="AutoShape 11"/>
            <p:cNvSpPr>
              <a:spLocks noChangeArrowheads="1"/>
            </p:cNvSpPr>
            <p:nvPr/>
          </p:nvSpPr>
          <p:spPr bwMode="auto">
            <a:xfrm>
              <a:off x="1209" y="2632"/>
              <a:ext cx="3273" cy="226"/>
            </a:xfrm>
            <a:prstGeom prst="rightArrow">
              <a:avLst>
                <a:gd name="adj1" fmla="val 65000"/>
                <a:gd name="adj2" fmla="val 176738"/>
              </a:avLst>
            </a:prstGeom>
            <a:gradFill rotWithShape="1">
              <a:gsLst>
                <a:gs pos="0">
                  <a:srgbClr val="008000"/>
                </a:gs>
                <a:gs pos="50000">
                  <a:srgbClr val="006600"/>
                </a:gs>
                <a:gs pos="100000">
                  <a:srgbClr val="008000"/>
                </a:gs>
              </a:gsLst>
              <a:lin ang="5400000" scaled="1"/>
            </a:gradFill>
            <a:ln w="12700">
              <a:noFill/>
              <a:miter lim="800000"/>
              <a:headEnd/>
              <a:tailEnd/>
            </a:ln>
            <a:effectLst/>
          </p:spPr>
          <p:txBody>
            <a:bodyPr wrap="none" anchor="ctr"/>
            <a:lstStyle/>
            <a:p>
              <a:endParaRPr lang="it-IT"/>
            </a:p>
          </p:txBody>
        </p:sp>
        <p:pic>
          <p:nvPicPr>
            <p:cNvPr id="15" name="Picture 12" descr="mappa_italia"/>
            <p:cNvPicPr>
              <a:picLocks noChangeAspect="1" noChangeArrowheads="1"/>
            </p:cNvPicPr>
            <p:nvPr/>
          </p:nvPicPr>
          <p:blipFill>
            <a:blip r:embed="rId4" cstate="print"/>
            <a:srcRect l="1805" t="1785" r="1805" b="1785"/>
            <a:stretch>
              <a:fillRect/>
            </a:stretch>
          </p:blipFill>
          <p:spPr bwMode="auto">
            <a:xfrm>
              <a:off x="144" y="2544"/>
              <a:ext cx="991" cy="1229"/>
            </a:xfrm>
            <a:prstGeom prst="rect">
              <a:avLst/>
            </a:prstGeom>
            <a:noFill/>
          </p:spPr>
        </p:pic>
        <p:pic>
          <p:nvPicPr>
            <p:cNvPr id="19" name="Picture 13" descr="Province_Italiane_posizione"/>
            <p:cNvPicPr>
              <a:picLocks noChangeAspect="1" noChangeArrowheads="1"/>
            </p:cNvPicPr>
            <p:nvPr/>
          </p:nvPicPr>
          <p:blipFill>
            <a:blip r:embed="rId5" cstate="print"/>
            <a:srcRect/>
            <a:stretch>
              <a:fillRect/>
            </a:stretch>
          </p:blipFill>
          <p:spPr bwMode="auto">
            <a:xfrm>
              <a:off x="4645" y="2461"/>
              <a:ext cx="1002" cy="1274"/>
            </a:xfrm>
            <a:prstGeom prst="rect">
              <a:avLst/>
            </a:prstGeom>
            <a:noFill/>
            <a:ln w="9525">
              <a:noFill/>
              <a:miter lim="800000"/>
              <a:headEnd/>
              <a:tailEnd/>
            </a:ln>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9934"/>
                                        </p:tgtEl>
                                        <p:attrNameLst>
                                          <p:attrName>style.visibility</p:attrName>
                                        </p:attrNameLst>
                                      </p:cBhvr>
                                      <p:to>
                                        <p:strVal val="visible"/>
                                      </p:to>
                                    </p:set>
                                    <p:anim calcmode="lin" valueType="num">
                                      <p:cBhvr additive="base">
                                        <p:cTn id="7" dur="500" fill="hold"/>
                                        <p:tgtEl>
                                          <p:spTgt spid="209934"/>
                                        </p:tgtEl>
                                        <p:attrNameLst>
                                          <p:attrName>ppt_x</p:attrName>
                                        </p:attrNameLst>
                                      </p:cBhvr>
                                      <p:tavLst>
                                        <p:tav tm="0">
                                          <p:val>
                                            <p:strVal val="0-#ppt_w/2"/>
                                          </p:val>
                                        </p:tav>
                                        <p:tav tm="100000">
                                          <p:val>
                                            <p:strVal val="#ppt_x"/>
                                          </p:val>
                                        </p:tav>
                                      </p:tavLst>
                                    </p:anim>
                                    <p:anim calcmode="lin" valueType="num">
                                      <p:cBhvr additive="base">
                                        <p:cTn id="8" dur="500" fill="hold"/>
                                        <p:tgtEl>
                                          <p:spTgt spid="2099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34"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ChangeArrowheads="1"/>
          </p:cNvSpPr>
          <p:nvPr/>
        </p:nvSpPr>
        <p:spPr bwMode="auto">
          <a:xfrm>
            <a:off x="395288" y="852389"/>
            <a:ext cx="8218487" cy="560387"/>
          </a:xfrm>
          <a:prstGeom prst="rect">
            <a:avLst/>
          </a:prstGeom>
          <a:noFill/>
          <a:ln w="9525">
            <a:noFill/>
            <a:miter lim="800000"/>
            <a:headEnd/>
            <a:tailEnd/>
          </a:ln>
          <a:effectLst/>
        </p:spPr>
        <p:txBody>
          <a:bodyPr anchor="ctr"/>
          <a:lstStyle/>
          <a:p>
            <a:r>
              <a:rPr lang="it-IT" dirty="0">
                <a:cs typeface="Times New Roman" pitchFamily="18" charset="0"/>
              </a:rPr>
              <a:t>Disaggregazione provinciale</a:t>
            </a:r>
            <a:r>
              <a:rPr lang="it-IT" dirty="0"/>
              <a:t/>
            </a:r>
            <a:br>
              <a:rPr lang="it-IT" dirty="0"/>
            </a:br>
            <a:endParaRPr lang="it-IT" dirty="0">
              <a:cs typeface="Times New Roman" pitchFamily="18" charset="0"/>
            </a:endParaRPr>
          </a:p>
        </p:txBody>
      </p:sp>
      <p:pic>
        <p:nvPicPr>
          <p:cNvPr id="209923"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209924" name="Text Box 4"/>
          <p:cNvSpPr txBox="1">
            <a:spLocks noChangeArrowheads="1"/>
          </p:cNvSpPr>
          <p:nvPr/>
        </p:nvSpPr>
        <p:spPr bwMode="auto">
          <a:xfrm>
            <a:off x="323850" y="6550223"/>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7"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19" name="Rettangolo 18"/>
          <p:cNvSpPr/>
          <p:nvPr/>
        </p:nvSpPr>
        <p:spPr>
          <a:xfrm>
            <a:off x="508533" y="5373216"/>
            <a:ext cx="7920000" cy="738664"/>
          </a:xfrm>
          <a:prstGeom prst="rect">
            <a:avLst/>
          </a:prstGeom>
        </p:spPr>
        <p:txBody>
          <a:bodyPr wrap="square">
            <a:spAutoFit/>
          </a:bodyPr>
          <a:lstStyle/>
          <a:p>
            <a:pPr algn="l"/>
            <a:r>
              <a:rPr lang="it-IT" sz="1400" b="0" dirty="0" smtClean="0">
                <a:solidFill>
                  <a:schemeClr val="tx1"/>
                </a:solidFill>
              </a:rPr>
              <a:t>Una prima versione dell’</a:t>
            </a:r>
            <a:r>
              <a:rPr lang="it-IT" sz="1400" dirty="0" smtClean="0">
                <a:solidFill>
                  <a:schemeClr val="tx1"/>
                </a:solidFill>
              </a:rPr>
              <a:t>inventario provinciale</a:t>
            </a:r>
            <a:r>
              <a:rPr lang="it-IT" sz="1400" b="0" dirty="0" smtClean="0">
                <a:solidFill>
                  <a:schemeClr val="tx1"/>
                </a:solidFill>
              </a:rPr>
              <a:t>, in attesa di completamento, è disponibile sul portale </a:t>
            </a:r>
            <a:r>
              <a:rPr lang="it-IT" sz="1400" b="0" dirty="0" err="1" smtClean="0">
                <a:solidFill>
                  <a:schemeClr val="tx1"/>
                </a:solidFill>
              </a:rPr>
              <a:t>Sinanet</a:t>
            </a:r>
            <a:r>
              <a:rPr lang="it-IT" sz="1400" b="0" dirty="0" smtClean="0">
                <a:solidFill>
                  <a:schemeClr val="tx1"/>
                </a:solidFill>
              </a:rPr>
              <a:t> all’indirizzo</a:t>
            </a:r>
          </a:p>
          <a:p>
            <a:pPr algn="l"/>
            <a:r>
              <a:rPr lang="it-IT" sz="1400" b="0" i="1" u="sng" dirty="0" smtClean="0">
                <a:solidFill>
                  <a:srgbClr val="008000"/>
                </a:solidFill>
              </a:rPr>
              <a:t>http://www.sinanet.isprambiente.it/</a:t>
            </a:r>
            <a:r>
              <a:rPr lang="it-IT" sz="1400" b="0" i="1" u="sng" dirty="0" err="1" smtClean="0">
                <a:solidFill>
                  <a:srgbClr val="008000"/>
                </a:solidFill>
              </a:rPr>
              <a:t>it</a:t>
            </a:r>
            <a:r>
              <a:rPr lang="it-IT" sz="1400" b="0" i="1" u="sng" dirty="0" smtClean="0">
                <a:solidFill>
                  <a:srgbClr val="008000"/>
                </a:solidFill>
              </a:rPr>
              <a:t>/emissioni</a:t>
            </a:r>
          </a:p>
        </p:txBody>
      </p:sp>
      <p:sp>
        <p:nvSpPr>
          <p:cNvPr id="15" name="Rectangle 14"/>
          <p:cNvSpPr>
            <a:spLocks noChangeArrowheads="1"/>
          </p:cNvSpPr>
          <p:nvPr/>
        </p:nvSpPr>
        <p:spPr bwMode="auto">
          <a:xfrm>
            <a:off x="476638" y="4575905"/>
            <a:ext cx="8199818" cy="523220"/>
          </a:xfrm>
          <a:prstGeom prst="rect">
            <a:avLst/>
          </a:prstGeom>
          <a:noFill/>
          <a:ln w="9525">
            <a:noFill/>
            <a:miter lim="800000"/>
            <a:headEnd/>
            <a:tailEnd/>
          </a:ln>
          <a:effectLst/>
        </p:spPr>
        <p:txBody>
          <a:bodyPr wrap="square">
            <a:spAutoFit/>
          </a:bodyPr>
          <a:lstStyle/>
          <a:p>
            <a:pPr algn="l" eaLnBrk="0" hangingPunct="0">
              <a:buFont typeface="Wingdings" pitchFamily="2" charset="2"/>
              <a:buChar char="v"/>
            </a:pPr>
            <a:r>
              <a:rPr lang="it-IT" sz="1400" b="0" dirty="0" smtClean="0">
                <a:solidFill>
                  <a:schemeClr val="tx1"/>
                </a:solidFill>
                <a:cs typeface="Times New Roman" pitchFamily="18" charset="0"/>
              </a:rPr>
              <a:t> Ai sensi del </a:t>
            </a:r>
            <a:r>
              <a:rPr lang="it-IT" sz="1400" b="0" dirty="0" err="1" smtClean="0">
                <a:solidFill>
                  <a:schemeClr val="tx1"/>
                </a:solidFill>
                <a:cs typeface="Times New Roman" pitchFamily="18" charset="0"/>
              </a:rPr>
              <a:t>D.Lgs.</a:t>
            </a:r>
            <a:r>
              <a:rPr lang="it-IT" sz="1400" b="0" dirty="0" smtClean="0">
                <a:solidFill>
                  <a:schemeClr val="tx1"/>
                </a:solidFill>
                <a:cs typeface="Times New Roman" pitchFamily="18" charset="0"/>
              </a:rPr>
              <a:t> 155/2010 – art. 22 – comma 3: entro dicembre 2012 completamento disaggregazione provinciale al 2010 ed aggiornamento anni precedenti </a:t>
            </a:r>
            <a:endParaRPr lang="en-US" sz="1400" b="0" dirty="0">
              <a:solidFill>
                <a:schemeClr val="tx1"/>
              </a:solidFill>
            </a:endParaRPr>
          </a:p>
        </p:txBody>
      </p:sp>
      <p:sp>
        <p:nvSpPr>
          <p:cNvPr id="16" name="Rettangolo 15"/>
          <p:cNvSpPr/>
          <p:nvPr/>
        </p:nvSpPr>
        <p:spPr>
          <a:xfrm>
            <a:off x="465121" y="1844824"/>
            <a:ext cx="8280920" cy="2462213"/>
          </a:xfrm>
          <a:prstGeom prst="rect">
            <a:avLst/>
          </a:prstGeom>
        </p:spPr>
        <p:txBody>
          <a:bodyPr wrap="square">
            <a:spAutoFit/>
          </a:bodyPr>
          <a:lstStyle/>
          <a:p>
            <a:pPr algn="l">
              <a:buFont typeface="Wingdings" pitchFamily="2" charset="2"/>
              <a:buChar char="v"/>
            </a:pPr>
            <a:r>
              <a:rPr lang="it-IT" sz="1400" b="0" dirty="0" smtClean="0">
                <a:solidFill>
                  <a:schemeClr val="tx1"/>
                </a:solidFill>
              </a:rPr>
              <a:t> Finalità della realizzazione di un inventario provinciale delle emissioni in atmosfera :</a:t>
            </a:r>
          </a:p>
          <a:p>
            <a:pPr algn="l"/>
            <a:endParaRPr lang="it-IT" sz="1400" b="0" dirty="0" smtClean="0">
              <a:solidFill>
                <a:schemeClr val="tx1"/>
              </a:solidFill>
            </a:endParaRPr>
          </a:p>
          <a:p>
            <a:pPr algn="l">
              <a:buFont typeface="Wingdings" pitchFamily="2" charset="2"/>
              <a:buChar char="ü"/>
            </a:pPr>
            <a:r>
              <a:rPr lang="it-IT" sz="1400" b="0" dirty="0" smtClean="0">
                <a:solidFill>
                  <a:schemeClr val="tx1"/>
                </a:solidFill>
              </a:rPr>
              <a:t> grigliato EMEP  (</a:t>
            </a:r>
            <a:r>
              <a:rPr lang="it-IT" sz="1400" b="0" i="1" dirty="0" smtClean="0">
                <a:solidFill>
                  <a:schemeClr val="tx1"/>
                </a:solidFill>
              </a:rPr>
              <a:t>Convenzione sull’inquinamento atmosferico transfrontaliero a lunga distanza</a:t>
            </a:r>
            <a:r>
              <a:rPr lang="it-IT" sz="1400" b="0" dirty="0" smtClean="0">
                <a:solidFill>
                  <a:schemeClr val="tx1"/>
                </a:solidFill>
              </a:rPr>
              <a:t>)</a:t>
            </a:r>
          </a:p>
          <a:p>
            <a:pPr algn="l">
              <a:buFont typeface="Wingdings" pitchFamily="2" charset="2"/>
              <a:buChar char="ü"/>
            </a:pPr>
            <a:endParaRPr lang="it-IT" sz="1400" b="0" dirty="0" smtClean="0">
              <a:solidFill>
                <a:schemeClr val="tx1"/>
              </a:solidFill>
            </a:endParaRPr>
          </a:p>
          <a:p>
            <a:pPr algn="l">
              <a:buFont typeface="Wingdings" pitchFamily="2" charset="2"/>
              <a:buChar char="ü"/>
            </a:pPr>
            <a:r>
              <a:rPr lang="it-IT" sz="1400" b="0" dirty="0" smtClean="0">
                <a:solidFill>
                  <a:schemeClr val="tx1"/>
                </a:solidFill>
              </a:rPr>
              <a:t> pianificazione e gestione della qualità dell’aria da parte delle amministrazioni locali,</a:t>
            </a:r>
          </a:p>
          <a:p>
            <a:pPr algn="l">
              <a:buFont typeface="Wingdings" pitchFamily="2" charset="2"/>
              <a:buChar char="ü"/>
            </a:pPr>
            <a:endParaRPr lang="it-IT" sz="1400" b="0" dirty="0" smtClean="0">
              <a:solidFill>
                <a:schemeClr val="tx1"/>
              </a:solidFill>
            </a:endParaRPr>
          </a:p>
          <a:p>
            <a:pPr algn="l">
              <a:buFont typeface="Wingdings" pitchFamily="2" charset="2"/>
              <a:buChar char="ü"/>
            </a:pPr>
            <a:r>
              <a:rPr lang="it-IT" sz="1400" b="0" dirty="0" smtClean="0">
                <a:solidFill>
                  <a:schemeClr val="tx1"/>
                </a:solidFill>
              </a:rPr>
              <a:t> applicazione di strumenti modellistici che richiedono in input dati di emissione, </a:t>
            </a:r>
          </a:p>
          <a:p>
            <a:pPr algn="l">
              <a:buFont typeface="Wingdings" pitchFamily="2" charset="2"/>
              <a:buChar char="ü"/>
            </a:pPr>
            <a:endParaRPr lang="it-IT" sz="1400" b="0" dirty="0" smtClean="0">
              <a:solidFill>
                <a:schemeClr val="tx1"/>
              </a:solidFill>
            </a:endParaRPr>
          </a:p>
          <a:p>
            <a:pPr algn="l">
              <a:buFont typeface="Wingdings" pitchFamily="2" charset="2"/>
              <a:buChar char="ü"/>
            </a:pPr>
            <a:r>
              <a:rPr lang="it-IT" sz="1400" b="0" dirty="0" smtClean="0">
                <a:solidFill>
                  <a:schemeClr val="tx1"/>
                </a:solidFill>
              </a:rPr>
              <a:t> popolamento di indicatori di pressione e </a:t>
            </a:r>
            <a:r>
              <a:rPr lang="it-IT" sz="1400" b="0" dirty="0" err="1" smtClean="0">
                <a:solidFill>
                  <a:schemeClr val="tx1"/>
                </a:solidFill>
              </a:rPr>
              <a:t>reporting</a:t>
            </a:r>
            <a:r>
              <a:rPr lang="it-IT" sz="1400" b="0" dirty="0" smtClean="0">
                <a:solidFill>
                  <a:schemeClr val="tx1"/>
                </a:solidFill>
              </a:rPr>
              <a:t> ambientale</a:t>
            </a:r>
          </a:p>
          <a:p>
            <a:pPr algn="l">
              <a:buFont typeface="Wingdings" pitchFamily="2" charset="2"/>
              <a:buChar char="ü"/>
            </a:pPr>
            <a:endParaRPr lang="it-IT" sz="1400" b="0" dirty="0" smtClean="0">
              <a:solidFill>
                <a:schemeClr val="tx1"/>
              </a:solidFill>
            </a:endParaRPr>
          </a:p>
          <a:p>
            <a:pPr algn="l">
              <a:buFont typeface="Wingdings" pitchFamily="2" charset="2"/>
              <a:buChar char="ü"/>
            </a:pPr>
            <a:r>
              <a:rPr lang="it-IT" sz="1400" b="0" dirty="0" smtClean="0">
                <a:solidFill>
                  <a:schemeClr val="tx1"/>
                </a:solidFill>
              </a:rPr>
              <a:t> valutazione di piani, programmi e opere (VAS/VIA).</a:t>
            </a:r>
            <a:endParaRPr lang="it-IT" sz="1400" b="0" dirty="0">
              <a:solidFill>
                <a:schemeClr val="tx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piè di pagina 7"/>
          <p:cNvSpPr>
            <a:spLocks noGrp="1"/>
          </p:cNvSpPr>
          <p:nvPr>
            <p:ph type="ftr" sz="quarter" idx="11"/>
          </p:nvPr>
        </p:nvSpPr>
        <p:spPr>
          <a:xfrm>
            <a:off x="6284912" y="6525344"/>
            <a:ext cx="2895600" cy="332656"/>
          </a:xfrm>
        </p:spPr>
        <p:txBody>
          <a:bodyPr/>
          <a:lstStyle/>
          <a:p>
            <a:r>
              <a:rPr lang="it-IT" sz="1400" b="1" dirty="0" smtClean="0">
                <a:latin typeface="Times New Roman" pitchFamily="18" charset="0"/>
                <a:cs typeface="Times New Roman" pitchFamily="18" charset="0"/>
              </a:rPr>
              <a:t>Roma 7 dicembre 2012</a:t>
            </a:r>
            <a:endParaRPr lang="it-IT" sz="1400" b="1" dirty="0">
              <a:latin typeface="Times New Roman" pitchFamily="18" charset="0"/>
              <a:cs typeface="Times New Roman" pitchFamily="18" charset="0"/>
            </a:endParaRPr>
          </a:p>
        </p:txBody>
      </p:sp>
      <p:sp>
        <p:nvSpPr>
          <p:cNvPr id="7"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6" name="Text Box 14"/>
          <p:cNvSpPr txBox="1">
            <a:spLocks noChangeArrowheads="1"/>
          </p:cNvSpPr>
          <p:nvPr/>
        </p:nvSpPr>
        <p:spPr bwMode="auto">
          <a:xfrm>
            <a:off x="467544" y="2764666"/>
            <a:ext cx="7920000" cy="1600438"/>
          </a:xfrm>
          <a:prstGeom prst="rect">
            <a:avLst/>
          </a:prstGeom>
          <a:noFill/>
          <a:ln w="9525">
            <a:noFill/>
            <a:miter lim="800000"/>
            <a:headEnd/>
            <a:tailEnd/>
          </a:ln>
          <a:effectLst/>
        </p:spPr>
        <p:txBody>
          <a:bodyPr wrap="square">
            <a:spAutoFit/>
          </a:bodyPr>
          <a:lstStyle/>
          <a:p>
            <a:pPr algn="l"/>
            <a:r>
              <a:rPr lang="it-IT" sz="1400" dirty="0" smtClean="0">
                <a:solidFill>
                  <a:schemeClr val="tx1"/>
                </a:solidFill>
                <a:latin typeface="Times New Roman" pitchFamily="18" charset="0"/>
              </a:rPr>
              <a:t>Dati </a:t>
            </a:r>
            <a:r>
              <a:rPr lang="it-IT" sz="1400" dirty="0">
                <a:solidFill>
                  <a:schemeClr val="tx1"/>
                </a:solidFill>
                <a:latin typeface="Times New Roman" pitchFamily="18" charset="0"/>
              </a:rPr>
              <a:t>Trasporto 1990 – </a:t>
            </a:r>
            <a:r>
              <a:rPr lang="it-IT" sz="1400" dirty="0" smtClean="0">
                <a:solidFill>
                  <a:schemeClr val="tx1"/>
                </a:solidFill>
                <a:latin typeface="Times New Roman" pitchFamily="18" charset="0"/>
              </a:rPr>
              <a:t>2010</a:t>
            </a:r>
          </a:p>
          <a:p>
            <a:pPr algn="l"/>
            <a:r>
              <a:rPr lang="it-IT" sz="1400" b="0" dirty="0" smtClean="0">
                <a:solidFill>
                  <a:schemeClr val="tx1"/>
                </a:solidFill>
              </a:rPr>
              <a:t>Dati sul trasporto stradale utilizzati per l'inventario nazionale con riferimento alla serie storica 1990 - 2010 ed al programma di stima </a:t>
            </a:r>
            <a:r>
              <a:rPr lang="it-IT" sz="1400" dirty="0" err="1" smtClean="0">
                <a:solidFill>
                  <a:schemeClr val="tx1"/>
                </a:solidFill>
              </a:rPr>
              <a:t>Copert</a:t>
            </a:r>
            <a:r>
              <a:rPr lang="it-IT" sz="1400" dirty="0" smtClean="0">
                <a:solidFill>
                  <a:schemeClr val="tx1"/>
                </a:solidFill>
              </a:rPr>
              <a:t> 4 </a:t>
            </a:r>
            <a:r>
              <a:rPr lang="it-IT" sz="1400" b="0" dirty="0" smtClean="0">
                <a:solidFill>
                  <a:schemeClr val="tx1"/>
                </a:solidFill>
              </a:rPr>
              <a:t>(versione 9.0, ottobre 2011, </a:t>
            </a:r>
            <a:r>
              <a:rPr lang="it-IT" sz="1400" b="0" i="1" dirty="0" smtClean="0">
                <a:solidFill>
                  <a:srgbClr val="008000"/>
                </a:solidFill>
              </a:rPr>
              <a:t>http://www.emisia.com/</a:t>
            </a:r>
            <a:r>
              <a:rPr lang="it-IT" sz="1400" b="0" i="1" dirty="0" err="1" smtClean="0">
                <a:solidFill>
                  <a:srgbClr val="008000"/>
                </a:solidFill>
              </a:rPr>
              <a:t>copert</a:t>
            </a:r>
            <a:r>
              <a:rPr lang="it-IT" sz="1400" b="0" i="1" dirty="0" smtClean="0">
                <a:solidFill>
                  <a:srgbClr val="008000"/>
                </a:solidFill>
              </a:rPr>
              <a:t>/</a:t>
            </a:r>
            <a:r>
              <a:rPr lang="it-IT" sz="1400" b="0" dirty="0" smtClean="0">
                <a:solidFill>
                  <a:schemeClr val="tx1"/>
                </a:solidFill>
              </a:rPr>
              <a:t>)</a:t>
            </a:r>
          </a:p>
          <a:p>
            <a:pPr algn="l"/>
            <a:r>
              <a:rPr lang="it-IT" sz="1400" b="0" dirty="0" smtClean="0">
                <a:solidFill>
                  <a:schemeClr val="tx1"/>
                </a:solidFill>
              </a:rPr>
              <a:t>L'informazione sulle variabili, sul ciclo di guida e sull'unità di misura, è contenuta nella denominazione dei fogli.</a:t>
            </a:r>
            <a:endParaRPr lang="it-IT" sz="1400" b="0" dirty="0" smtClean="0">
              <a:solidFill>
                <a:schemeClr val="tx1"/>
              </a:solidFill>
              <a:latin typeface="Times New Roman" pitchFamily="18" charset="0"/>
              <a:hlinkClick r:id="rId2"/>
            </a:endParaRPr>
          </a:p>
          <a:p>
            <a:pPr algn="l"/>
            <a:r>
              <a:rPr lang="it-IT" sz="1400" b="0" i="1" u="sng" dirty="0" smtClean="0">
                <a:solidFill>
                  <a:srgbClr val="008000"/>
                </a:solidFill>
              </a:rPr>
              <a:t>http://www.sinanet.isprambiente.it/</a:t>
            </a:r>
            <a:r>
              <a:rPr lang="it-IT" sz="1400" b="0" i="1" u="sng" dirty="0" err="1" smtClean="0">
                <a:solidFill>
                  <a:srgbClr val="008000"/>
                </a:solidFill>
              </a:rPr>
              <a:t>it</a:t>
            </a:r>
            <a:r>
              <a:rPr lang="it-IT" sz="1400" b="0" i="1" u="sng" dirty="0" smtClean="0">
                <a:solidFill>
                  <a:srgbClr val="008000"/>
                </a:solidFill>
              </a:rPr>
              <a:t>/inventaria/Gruppo%20inventari%20locali/datitrasporto1990-2010.zip/</a:t>
            </a:r>
            <a:r>
              <a:rPr lang="it-IT" sz="1400" b="0" i="1" u="sng" dirty="0" err="1" smtClean="0">
                <a:solidFill>
                  <a:srgbClr val="008000"/>
                </a:solidFill>
              </a:rPr>
              <a:t>view</a:t>
            </a:r>
            <a:endParaRPr lang="it-IT" sz="1400" b="0" i="1" u="sng" dirty="0">
              <a:solidFill>
                <a:srgbClr val="008000"/>
              </a:solidFill>
              <a:latin typeface="Times New Roman" pitchFamily="18" charset="0"/>
            </a:endParaRPr>
          </a:p>
        </p:txBody>
      </p:sp>
      <p:sp>
        <p:nvSpPr>
          <p:cNvPr id="24" name="Rettangolo 23"/>
          <p:cNvSpPr/>
          <p:nvPr/>
        </p:nvSpPr>
        <p:spPr>
          <a:xfrm>
            <a:off x="478177" y="1682224"/>
            <a:ext cx="7920000" cy="738664"/>
          </a:xfrm>
          <a:prstGeom prst="rect">
            <a:avLst/>
          </a:prstGeom>
        </p:spPr>
        <p:txBody>
          <a:bodyPr wrap="square">
            <a:spAutoFit/>
          </a:bodyPr>
          <a:lstStyle/>
          <a:p>
            <a:pPr algn="l"/>
            <a:r>
              <a:rPr lang="it-IT" sz="1400" b="0" dirty="0" smtClean="0">
                <a:solidFill>
                  <a:schemeClr val="tx1"/>
                </a:solidFill>
                <a:cs typeface="Times New Roman" pitchFamily="18" charset="0"/>
              </a:rPr>
              <a:t>Le emissioni nazionali utilizzate come base per la disaggregazione a livello provinciale sono quelle riportate</a:t>
            </a:r>
          </a:p>
          <a:p>
            <a:pPr algn="l"/>
            <a:r>
              <a:rPr lang="it-IT" sz="1400" b="0" dirty="0" smtClean="0">
                <a:solidFill>
                  <a:schemeClr val="tx1"/>
                </a:solidFill>
                <a:cs typeface="Times New Roman" pitchFamily="18" charset="0"/>
              </a:rPr>
              <a:t>nell’Informative </a:t>
            </a:r>
            <a:r>
              <a:rPr lang="it-IT" sz="1400" b="0" dirty="0" err="1" smtClean="0">
                <a:solidFill>
                  <a:schemeClr val="tx1"/>
                </a:solidFill>
                <a:cs typeface="Times New Roman" pitchFamily="18" charset="0"/>
              </a:rPr>
              <a:t>Inventory</a:t>
            </a:r>
            <a:r>
              <a:rPr lang="it-IT" sz="1400" b="0" dirty="0" smtClean="0">
                <a:solidFill>
                  <a:schemeClr val="tx1"/>
                </a:solidFill>
                <a:cs typeface="Times New Roman" pitchFamily="18" charset="0"/>
              </a:rPr>
              <a:t> Report 2010 (1990 – 2010)</a:t>
            </a:r>
            <a:r>
              <a:rPr lang="it-IT" sz="1400" b="0" dirty="0" smtClean="0">
                <a:solidFill>
                  <a:schemeClr val="tx1"/>
                </a:solidFill>
              </a:rPr>
              <a:t>, ISPRA 2012</a:t>
            </a:r>
          </a:p>
          <a:p>
            <a:pPr algn="l"/>
            <a:r>
              <a:rPr lang="it-IT" sz="1400" b="0" i="1" u="sng" dirty="0" smtClean="0">
                <a:solidFill>
                  <a:srgbClr val="008000"/>
                </a:solidFill>
              </a:rPr>
              <a:t>http://www.sinanet.isprambiente.it/</a:t>
            </a:r>
            <a:r>
              <a:rPr lang="it-IT" sz="1400" b="0" i="1" u="sng" dirty="0" err="1" smtClean="0">
                <a:solidFill>
                  <a:srgbClr val="008000"/>
                </a:solidFill>
              </a:rPr>
              <a:t>it</a:t>
            </a:r>
            <a:r>
              <a:rPr lang="it-IT" sz="1400" b="0" i="1" u="sng" dirty="0" smtClean="0">
                <a:solidFill>
                  <a:srgbClr val="008000"/>
                </a:solidFill>
              </a:rPr>
              <a:t>/</a:t>
            </a:r>
            <a:r>
              <a:rPr lang="it-IT" sz="1400" b="0" i="1" u="sng" dirty="0" err="1" smtClean="0">
                <a:solidFill>
                  <a:srgbClr val="008000"/>
                </a:solidFill>
              </a:rPr>
              <a:t>sinanet</a:t>
            </a:r>
            <a:r>
              <a:rPr lang="it-IT" sz="1400" b="0" i="1" u="sng" dirty="0" smtClean="0">
                <a:solidFill>
                  <a:srgbClr val="008000"/>
                </a:solidFill>
              </a:rPr>
              <a:t>/serie_storiche_emissioni</a:t>
            </a:r>
          </a:p>
        </p:txBody>
      </p:sp>
      <p:sp>
        <p:nvSpPr>
          <p:cNvPr id="10" name="Rettangolo 9"/>
          <p:cNvSpPr/>
          <p:nvPr/>
        </p:nvSpPr>
        <p:spPr>
          <a:xfrm>
            <a:off x="468424" y="4706560"/>
            <a:ext cx="7920000" cy="738664"/>
          </a:xfrm>
          <a:prstGeom prst="rect">
            <a:avLst/>
          </a:prstGeom>
        </p:spPr>
        <p:txBody>
          <a:bodyPr wrap="square">
            <a:spAutoFit/>
          </a:bodyPr>
          <a:lstStyle/>
          <a:p>
            <a:pPr algn="l"/>
            <a:r>
              <a:rPr lang="it-IT" sz="1400" b="0" dirty="0" smtClean="0">
                <a:solidFill>
                  <a:schemeClr val="tx1"/>
                </a:solidFill>
                <a:cs typeface="Times New Roman" pitchFamily="18" charset="0"/>
              </a:rPr>
              <a:t>Trasporto su strada, Inventario nazionale delle emissioni e disaggregazione provinciale, </a:t>
            </a:r>
            <a:r>
              <a:rPr lang="it-IT" sz="1400" b="0" i="1" dirty="0" smtClean="0">
                <a:solidFill>
                  <a:schemeClr val="tx1"/>
                </a:solidFill>
              </a:rPr>
              <a:t>Rapporti 124/2010 </a:t>
            </a:r>
            <a:r>
              <a:rPr lang="it-IT" sz="1400" b="0" dirty="0" err="1" smtClean="0">
                <a:solidFill>
                  <a:schemeClr val="tx1"/>
                </a:solidFill>
                <a:cs typeface="Times New Roman" pitchFamily="18" charset="0"/>
              </a:rPr>
              <a:t>Ispra</a:t>
            </a:r>
            <a:r>
              <a:rPr lang="it-IT" sz="1400" b="0" dirty="0" smtClean="0">
                <a:solidFill>
                  <a:schemeClr val="tx1"/>
                </a:solidFill>
                <a:cs typeface="Times New Roman" pitchFamily="18" charset="0"/>
              </a:rPr>
              <a:t> 2010 </a:t>
            </a:r>
          </a:p>
          <a:p>
            <a:pPr algn="l"/>
            <a:r>
              <a:rPr lang="it-IT" sz="1400" b="0" i="1" u="sng" dirty="0" smtClean="0">
                <a:solidFill>
                  <a:srgbClr val="008000"/>
                </a:solidFill>
                <a:cs typeface="Times New Roman" pitchFamily="18" charset="0"/>
              </a:rPr>
              <a:t>http://www.isprambiente.gov.it/site/</a:t>
            </a:r>
            <a:r>
              <a:rPr lang="it-IT" sz="1400" b="0" i="1" u="sng" dirty="0" err="1" smtClean="0">
                <a:solidFill>
                  <a:srgbClr val="008000"/>
                </a:solidFill>
                <a:cs typeface="Times New Roman" pitchFamily="18" charset="0"/>
              </a:rPr>
              <a:t>it-IT</a:t>
            </a:r>
            <a:r>
              <a:rPr lang="it-IT" sz="1400" b="0" i="1" u="sng" dirty="0" smtClean="0">
                <a:solidFill>
                  <a:srgbClr val="008000"/>
                </a:solidFill>
                <a:cs typeface="Times New Roman" pitchFamily="18" charset="0"/>
              </a:rPr>
              <a:t>/Pubblicazioni/Rapporti</a:t>
            </a:r>
          </a:p>
        </p:txBody>
      </p:sp>
      <p:pic>
        <p:nvPicPr>
          <p:cNvPr id="13"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8" name="Rectangle 2"/>
          <p:cNvSpPr>
            <a:spLocks noChangeArrowheads="1"/>
          </p:cNvSpPr>
          <p:nvPr/>
        </p:nvSpPr>
        <p:spPr bwMode="auto">
          <a:xfrm>
            <a:off x="395288" y="692696"/>
            <a:ext cx="8218487" cy="704305"/>
          </a:xfrm>
          <a:prstGeom prst="rect">
            <a:avLst/>
          </a:prstGeom>
          <a:noFill/>
          <a:ln w="9525">
            <a:noFill/>
            <a:miter lim="800000"/>
            <a:headEnd/>
            <a:tailEnd/>
          </a:ln>
          <a:effectLst/>
        </p:spPr>
        <p:txBody>
          <a:bodyPr anchor="ctr"/>
          <a:lstStyle/>
          <a:p>
            <a:r>
              <a:rPr lang="it-IT" dirty="0" smtClean="0">
                <a:cs typeface="Times New Roman" pitchFamily="18" charset="0"/>
              </a:rPr>
              <a:t>Disaggregazione provinciale da trasporto su strada</a:t>
            </a:r>
            <a:endParaRPr lang="it-IT" dirty="0">
              <a:cs typeface="Times New Roman" pitchFamily="18" charset="0"/>
            </a:endParaRPr>
          </a:p>
        </p:txBody>
      </p:sp>
      <p:sp>
        <p:nvSpPr>
          <p:cNvPr id="11" name="Rettangolo 10"/>
          <p:cNvSpPr/>
          <p:nvPr/>
        </p:nvSpPr>
        <p:spPr>
          <a:xfrm>
            <a:off x="468424" y="5733256"/>
            <a:ext cx="7920000" cy="738664"/>
          </a:xfrm>
          <a:prstGeom prst="rect">
            <a:avLst/>
          </a:prstGeom>
        </p:spPr>
        <p:txBody>
          <a:bodyPr wrap="square">
            <a:spAutoFit/>
          </a:bodyPr>
          <a:lstStyle/>
          <a:p>
            <a:pPr algn="l" eaLnBrk="0" hangingPunct="0"/>
            <a:r>
              <a:rPr lang="en-US" sz="1400" b="0" dirty="0" smtClean="0">
                <a:solidFill>
                  <a:schemeClr val="tx1"/>
                </a:solidFill>
              </a:rPr>
              <a:t>La </a:t>
            </a:r>
            <a:r>
              <a:rPr lang="en-US" sz="1400" b="0" dirty="0" err="1" smtClean="0">
                <a:solidFill>
                  <a:schemeClr val="tx1"/>
                </a:solidFill>
              </a:rPr>
              <a:t>disaggregazione</a:t>
            </a:r>
            <a:r>
              <a:rPr lang="en-US" sz="1400" b="0" dirty="0" smtClean="0">
                <a:solidFill>
                  <a:schemeClr val="tx1"/>
                </a:solidFill>
              </a:rPr>
              <a:t> a </a:t>
            </a:r>
            <a:r>
              <a:rPr lang="en-US" sz="1400" b="0" dirty="0" err="1" smtClean="0">
                <a:solidFill>
                  <a:schemeClr val="tx1"/>
                </a:solidFill>
              </a:rPr>
              <a:t>livello</a:t>
            </a:r>
            <a:r>
              <a:rPr lang="en-US" sz="1400" b="0" dirty="0" smtClean="0">
                <a:solidFill>
                  <a:schemeClr val="tx1"/>
                </a:solidFill>
              </a:rPr>
              <a:t> </a:t>
            </a:r>
            <a:r>
              <a:rPr lang="en-US" sz="1400" b="0" dirty="0" err="1" smtClean="0">
                <a:solidFill>
                  <a:schemeClr val="tx1"/>
                </a:solidFill>
              </a:rPr>
              <a:t>provinciale</a:t>
            </a:r>
            <a:r>
              <a:rPr lang="en-US" sz="1400" b="0" dirty="0" smtClean="0">
                <a:solidFill>
                  <a:schemeClr val="tx1"/>
                </a:solidFill>
              </a:rPr>
              <a:t> </a:t>
            </a:r>
            <a:r>
              <a:rPr lang="en-US" sz="1400" b="0" dirty="0" err="1" smtClean="0">
                <a:solidFill>
                  <a:schemeClr val="tx1"/>
                </a:solidFill>
              </a:rPr>
              <a:t>dell’inventario</a:t>
            </a:r>
            <a:r>
              <a:rPr lang="en-US" sz="1400" b="0" dirty="0" smtClean="0">
                <a:solidFill>
                  <a:schemeClr val="tx1"/>
                </a:solidFill>
              </a:rPr>
              <a:t> </a:t>
            </a:r>
            <a:r>
              <a:rPr lang="en-US" sz="1400" b="0" dirty="0" err="1" smtClean="0">
                <a:solidFill>
                  <a:schemeClr val="tx1"/>
                </a:solidFill>
              </a:rPr>
              <a:t>nazionale</a:t>
            </a:r>
            <a:r>
              <a:rPr lang="en-US" sz="1400" b="0" dirty="0" smtClean="0">
                <a:solidFill>
                  <a:schemeClr val="tx1"/>
                </a:solidFill>
              </a:rPr>
              <a:t> </a:t>
            </a:r>
            <a:r>
              <a:rPr lang="en-US" sz="1400" b="0" dirty="0" err="1" smtClean="0">
                <a:solidFill>
                  <a:schemeClr val="tx1"/>
                </a:solidFill>
              </a:rPr>
              <a:t>delle</a:t>
            </a:r>
            <a:r>
              <a:rPr lang="en-US" sz="1400" b="0" dirty="0" smtClean="0">
                <a:solidFill>
                  <a:schemeClr val="tx1"/>
                </a:solidFill>
              </a:rPr>
              <a:t> </a:t>
            </a:r>
            <a:r>
              <a:rPr lang="en-US" sz="1400" b="0" dirty="0" err="1" smtClean="0">
                <a:solidFill>
                  <a:schemeClr val="tx1"/>
                </a:solidFill>
              </a:rPr>
              <a:t>emissioni</a:t>
            </a:r>
            <a:r>
              <a:rPr lang="en-US" sz="1400" b="0" dirty="0" smtClean="0">
                <a:solidFill>
                  <a:schemeClr val="tx1"/>
                </a:solidFill>
              </a:rPr>
              <a:t>. </a:t>
            </a:r>
            <a:r>
              <a:rPr lang="en-US" sz="1400" b="0" dirty="0" err="1" smtClean="0">
                <a:solidFill>
                  <a:schemeClr val="tx1"/>
                </a:solidFill>
              </a:rPr>
              <a:t>Anni</a:t>
            </a:r>
            <a:r>
              <a:rPr lang="en-US" sz="1400" b="0" dirty="0" smtClean="0">
                <a:solidFill>
                  <a:schemeClr val="tx1"/>
                </a:solidFill>
              </a:rPr>
              <a:t> 1990-1995-2000-2005. </a:t>
            </a:r>
            <a:r>
              <a:rPr lang="en-US" sz="1400" b="0" dirty="0" err="1" smtClean="0">
                <a:solidFill>
                  <a:schemeClr val="tx1"/>
                </a:solidFill>
              </a:rPr>
              <a:t>Rapporti</a:t>
            </a:r>
            <a:r>
              <a:rPr lang="en-US" sz="1400" b="0" dirty="0" smtClean="0">
                <a:solidFill>
                  <a:schemeClr val="tx1"/>
                </a:solidFill>
              </a:rPr>
              <a:t> ISPRA 92/2009</a:t>
            </a:r>
          </a:p>
          <a:p>
            <a:pPr algn="l" eaLnBrk="0" hangingPunct="0"/>
            <a:r>
              <a:rPr lang="it-IT" sz="1400" b="0" i="1" u="sng" dirty="0" smtClean="0">
                <a:solidFill>
                  <a:srgbClr val="008000"/>
                </a:solidFill>
                <a:cs typeface="Times New Roman" pitchFamily="18" charset="0"/>
              </a:rPr>
              <a:t>http://www.isprambiente.gov.it/site/</a:t>
            </a:r>
            <a:r>
              <a:rPr lang="it-IT" sz="1400" b="0" i="1" u="sng" dirty="0" err="1" smtClean="0">
                <a:solidFill>
                  <a:srgbClr val="008000"/>
                </a:solidFill>
                <a:cs typeface="Times New Roman" pitchFamily="18" charset="0"/>
              </a:rPr>
              <a:t>it-IT</a:t>
            </a:r>
            <a:r>
              <a:rPr lang="it-IT" sz="1400" b="0" i="1" u="sng" dirty="0" smtClean="0">
                <a:solidFill>
                  <a:srgbClr val="008000"/>
                </a:solidFill>
                <a:cs typeface="Times New Roman" pitchFamily="18" charset="0"/>
              </a:rPr>
              <a:t>/Pubblicazioni/Rapporti</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7"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187404"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0"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graphicFrame>
        <p:nvGraphicFramePr>
          <p:cNvPr id="9" name="Tabella 8"/>
          <p:cNvGraphicFramePr>
            <a:graphicFrameLocks noGrp="1"/>
          </p:cNvGraphicFramePr>
          <p:nvPr/>
        </p:nvGraphicFramePr>
        <p:xfrm>
          <a:off x="2411760" y="2060848"/>
          <a:ext cx="4089400" cy="4223385"/>
        </p:xfrm>
        <a:graphic>
          <a:graphicData uri="http://schemas.openxmlformats.org/drawingml/2006/table">
            <a:tbl>
              <a:tblPr>
                <a:tableStyleId>{BC89EF96-8CEA-46FF-86C4-4CE0E7609802}</a:tableStyleId>
              </a:tblPr>
              <a:tblGrid>
                <a:gridCol w="2423818"/>
                <a:gridCol w="713821"/>
                <a:gridCol w="951761"/>
              </a:tblGrid>
              <a:tr h="190500">
                <a:tc>
                  <a:txBody>
                    <a:bodyPr/>
                    <a:lstStyle/>
                    <a:p>
                      <a:pPr algn="ctr" fontAlgn="b"/>
                      <a:r>
                        <a:rPr lang="it-IT" sz="1200" u="none" strike="noStrike" dirty="0">
                          <a:latin typeface="Times New Roman" pitchFamily="18" charset="0"/>
                          <a:cs typeface="Times New Roman" pitchFamily="18" charset="0"/>
                        </a:rPr>
                        <a:t>Inquinante</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c>
                  <a:txBody>
                    <a:bodyPr/>
                    <a:lstStyle/>
                    <a:p>
                      <a:pPr algn="ctr" fontAlgn="b"/>
                      <a:r>
                        <a:rPr lang="it-IT" sz="1200" u="none" strike="noStrike">
                          <a:latin typeface="Times New Roman" pitchFamily="18" charset="0"/>
                          <a:cs typeface="Times New Roman" pitchFamily="18" charset="0"/>
                        </a:rPr>
                        <a:t>inquinante</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ctr" fontAlgn="b"/>
                      <a:r>
                        <a:rPr lang="it-IT" sz="1200" u="none" strike="noStrike">
                          <a:latin typeface="Times New Roman" pitchFamily="18" charset="0"/>
                          <a:cs typeface="Times New Roman" pitchFamily="18" charset="0"/>
                        </a:rPr>
                        <a:t>unità di misura</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dirty="0">
                          <a:latin typeface="Times New Roman" pitchFamily="18" charset="0"/>
                          <a:cs typeface="Times New Roman" pitchFamily="18" charset="0"/>
                        </a:rPr>
                        <a:t>Biossido di zolfo</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SO2</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Mg</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dirty="0">
                          <a:latin typeface="Times New Roman" pitchFamily="18" charset="0"/>
                          <a:cs typeface="Times New Roman" pitchFamily="18" charset="0"/>
                        </a:rPr>
                        <a:t>Ossidi di azoto</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NOX</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Mg</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Composti organici volatili non metanici</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COVNM</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Mg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Metano</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CH4</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Mg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Monossido di carbonio</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CO</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Mg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Anidride carbonica</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CO2</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Mg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Protossido di azoto</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N2O</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Mg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Ammoniaca</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NH3</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Mg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Particolato (&lt; 10 micron)</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PM10</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Mg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Particolato (&lt; 2.5 micron)</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PM2.5</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Mg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Cadmio</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Cd</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kg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Cromo</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Cr</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kg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Rame</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Cu</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kg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Nichel</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Ni</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kg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Piombo</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Pb</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kg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Selenio</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Se</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kg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Zinco</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Zn</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kg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Diossine e furani</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DIOX</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g</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Idrocarburi policiclici aromatici</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PAH</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kg</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r>
              <a:tr h="190500">
                <a:tc>
                  <a:txBody>
                    <a:bodyPr/>
                    <a:lstStyle/>
                    <a:p>
                      <a:pPr algn="l" fontAlgn="b"/>
                      <a:r>
                        <a:rPr lang="it-IT" sz="1200" u="none" strike="noStrike">
                          <a:latin typeface="Times New Roman" pitchFamily="18" charset="0"/>
                          <a:cs typeface="Times New Roman" pitchFamily="18" charset="0"/>
                        </a:rPr>
                        <a:t>Benzene</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a:latin typeface="Times New Roman" pitchFamily="18" charset="0"/>
                          <a:cs typeface="Times New Roman" pitchFamily="18" charset="0"/>
                        </a:rPr>
                        <a:t>BENZ</a:t>
                      </a:r>
                      <a:endParaRPr lang="it-IT" sz="1200" b="0" i="0" u="none" strike="noStrike">
                        <a:solidFill>
                          <a:srgbClr val="000000"/>
                        </a:solidFill>
                        <a:latin typeface="Times New Roman" pitchFamily="18" charset="0"/>
                        <a:cs typeface="Times New Roman" pitchFamily="18" charset="0"/>
                      </a:endParaRPr>
                    </a:p>
                  </a:txBody>
                  <a:tcPr marL="9525" marR="9525" marT="9525" marB="0" anchor="b"/>
                </a:tc>
                <a:tc>
                  <a:txBody>
                    <a:bodyPr/>
                    <a:lstStyle/>
                    <a:p>
                      <a:pPr algn="l" fontAlgn="b"/>
                      <a:r>
                        <a:rPr lang="it-IT" sz="1200" u="none" strike="noStrike" dirty="0">
                          <a:latin typeface="Times New Roman" pitchFamily="18" charset="0"/>
                          <a:cs typeface="Times New Roman" pitchFamily="18" charset="0"/>
                        </a:rPr>
                        <a:t>Mg</a:t>
                      </a:r>
                      <a:endParaRPr lang="it-IT" sz="1200" b="0" i="0" u="none" strike="noStrike" dirty="0">
                        <a:solidFill>
                          <a:srgbClr val="000000"/>
                        </a:solidFill>
                        <a:latin typeface="Times New Roman" pitchFamily="18" charset="0"/>
                        <a:cs typeface="Times New Roman" pitchFamily="18" charset="0"/>
                      </a:endParaRPr>
                    </a:p>
                  </a:txBody>
                  <a:tcPr marL="9525" marR="9525" marT="9525" marB="0" anchor="b"/>
                </a:tc>
              </a:tr>
            </a:tbl>
          </a:graphicData>
        </a:graphic>
      </p:graphicFrame>
      <p:sp>
        <p:nvSpPr>
          <p:cNvPr id="11" name="Text Box 14"/>
          <p:cNvSpPr txBox="1">
            <a:spLocks noChangeArrowheads="1"/>
          </p:cNvSpPr>
          <p:nvPr/>
        </p:nvSpPr>
        <p:spPr bwMode="auto">
          <a:xfrm>
            <a:off x="685800" y="1600200"/>
            <a:ext cx="5562600" cy="307777"/>
          </a:xfrm>
          <a:prstGeom prst="rect">
            <a:avLst/>
          </a:prstGeom>
          <a:noFill/>
          <a:ln w="9525">
            <a:noFill/>
            <a:miter lim="800000"/>
            <a:headEnd/>
            <a:tailEnd/>
          </a:ln>
        </p:spPr>
        <p:txBody>
          <a:bodyPr wrap="square">
            <a:spAutoFit/>
          </a:bodyPr>
          <a:lstStyle/>
          <a:p>
            <a:pPr algn="l"/>
            <a:r>
              <a:rPr lang="it-IT" sz="1400" b="0" dirty="0" smtClean="0">
                <a:solidFill>
                  <a:schemeClr val="tx1"/>
                </a:solidFill>
                <a:cs typeface="Times New Roman" pitchFamily="18" charset="0"/>
                <a:sym typeface="Symbol" pitchFamily="18" charset="2"/>
              </a:rPr>
              <a:t>Le emissioni da trasporto su strada sono relative ai seguenti inquinanti:</a:t>
            </a:r>
          </a:p>
        </p:txBody>
      </p:sp>
      <p:sp>
        <p:nvSpPr>
          <p:cNvPr id="12" name="Rectangle 2"/>
          <p:cNvSpPr>
            <a:spLocks noChangeArrowheads="1"/>
          </p:cNvSpPr>
          <p:nvPr/>
        </p:nvSpPr>
        <p:spPr bwMode="auto">
          <a:xfrm>
            <a:off x="395288" y="692696"/>
            <a:ext cx="8218487" cy="704305"/>
          </a:xfrm>
          <a:prstGeom prst="rect">
            <a:avLst/>
          </a:prstGeom>
          <a:noFill/>
          <a:ln w="9525">
            <a:noFill/>
            <a:miter lim="800000"/>
            <a:headEnd/>
            <a:tailEnd/>
          </a:ln>
          <a:effectLst/>
        </p:spPr>
        <p:txBody>
          <a:bodyPr anchor="ctr"/>
          <a:lstStyle/>
          <a:p>
            <a:r>
              <a:rPr lang="it-IT" dirty="0" smtClean="0">
                <a:cs typeface="Times New Roman" pitchFamily="18" charset="0"/>
              </a:rPr>
              <a:t>Inventario nazionale delle emissioni e disaggregazione provinciale da trasporto su strada</a:t>
            </a:r>
            <a:endParaRPr lang="it-IT" dirty="0">
              <a:cs typeface="Times New Roman"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7"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187404"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87423" name="Rectangle 31"/>
          <p:cNvSpPr>
            <a:spLocks noChangeArrowheads="1"/>
          </p:cNvSpPr>
          <p:nvPr/>
        </p:nvSpPr>
        <p:spPr bwMode="auto">
          <a:xfrm>
            <a:off x="474712" y="1790238"/>
            <a:ext cx="8057728" cy="523220"/>
          </a:xfrm>
          <a:prstGeom prst="rect">
            <a:avLst/>
          </a:prstGeom>
          <a:noFill/>
          <a:ln w="9525">
            <a:noFill/>
            <a:miter lim="800000"/>
            <a:headEnd/>
            <a:tailEnd/>
          </a:ln>
          <a:effectLst/>
        </p:spPr>
        <p:txBody>
          <a:bodyPr wrap="square">
            <a:spAutoFit/>
          </a:bodyPr>
          <a:lstStyle/>
          <a:p>
            <a:pPr algn="l"/>
            <a:r>
              <a:rPr lang="it-IT" sz="1400" b="0" dirty="0" smtClean="0">
                <a:solidFill>
                  <a:schemeClr val="tx1"/>
                </a:solidFill>
              </a:rPr>
              <a:t>Nell’anno 2012, per gli anni 1990 – 1995 – 2000 - 2005 - 2010 la </a:t>
            </a:r>
            <a:r>
              <a:rPr lang="it-IT" sz="1400" b="0" dirty="0">
                <a:solidFill>
                  <a:schemeClr val="tx1"/>
                </a:solidFill>
              </a:rPr>
              <a:t>disaggregazione è stata </a:t>
            </a:r>
            <a:r>
              <a:rPr lang="it-IT" sz="1400" b="0" dirty="0" smtClean="0">
                <a:solidFill>
                  <a:schemeClr val="tx1"/>
                </a:solidFill>
              </a:rPr>
              <a:t>eseguita utilizzando 4 </a:t>
            </a:r>
            <a:r>
              <a:rPr lang="it-IT" sz="1400" b="0" dirty="0">
                <a:solidFill>
                  <a:schemeClr val="tx1"/>
                </a:solidFill>
              </a:rPr>
              <a:t>differenti </a:t>
            </a:r>
            <a:r>
              <a:rPr lang="it-IT" sz="1400" b="0" dirty="0" smtClean="0">
                <a:solidFill>
                  <a:schemeClr val="tx1"/>
                </a:solidFill>
              </a:rPr>
              <a:t>metodologie, alternative o complementari:</a:t>
            </a:r>
          </a:p>
        </p:txBody>
      </p:sp>
      <p:sp>
        <p:nvSpPr>
          <p:cNvPr id="10"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11" name="Rettangolo 10"/>
          <p:cNvSpPr/>
          <p:nvPr/>
        </p:nvSpPr>
        <p:spPr>
          <a:xfrm>
            <a:off x="467544" y="4797152"/>
            <a:ext cx="8172000" cy="523220"/>
          </a:xfrm>
          <a:prstGeom prst="rect">
            <a:avLst/>
          </a:prstGeom>
        </p:spPr>
        <p:txBody>
          <a:bodyPr wrap="square">
            <a:spAutoFit/>
          </a:bodyPr>
          <a:lstStyle/>
          <a:p>
            <a:pPr marL="342900" indent="-342900" algn="l">
              <a:buClr>
                <a:schemeClr val="accent2"/>
              </a:buClr>
              <a:buFont typeface="+mj-lt"/>
              <a:buAutoNum type="arabicPeriod"/>
            </a:pPr>
            <a:endParaRPr lang="it-IT" sz="1400" b="0" dirty="0" smtClean="0">
              <a:solidFill>
                <a:schemeClr val="tx1"/>
              </a:solidFill>
            </a:endParaRPr>
          </a:p>
          <a:p>
            <a:pPr marL="342900" indent="-342900" algn="l">
              <a:buClr>
                <a:schemeClr val="accent2"/>
              </a:buClr>
            </a:pPr>
            <a:r>
              <a:rPr lang="it-IT" sz="1400" b="0" dirty="0" smtClean="0">
                <a:solidFill>
                  <a:srgbClr val="CC3300"/>
                </a:solidFill>
              </a:rPr>
              <a:t>4.</a:t>
            </a:r>
            <a:r>
              <a:rPr lang="it-IT" sz="1400" b="0" dirty="0" smtClean="0">
                <a:solidFill>
                  <a:schemeClr val="tx1"/>
                </a:solidFill>
              </a:rPr>
              <a:t>	Metodologia basata sulle percorrenze (</a:t>
            </a:r>
            <a:r>
              <a:rPr lang="it-IT" sz="1400" b="0" dirty="0" err="1" smtClean="0">
                <a:solidFill>
                  <a:schemeClr val="tx1"/>
                </a:solidFill>
              </a:rPr>
              <a:t>veic</a:t>
            </a:r>
            <a:r>
              <a:rPr lang="it-IT" sz="1400" b="0" dirty="0" smtClean="0">
                <a:solidFill>
                  <a:schemeClr val="tx1"/>
                </a:solidFill>
              </a:rPr>
              <a:t> x km) (solo per modalità di guida autostradale)</a:t>
            </a:r>
          </a:p>
        </p:txBody>
      </p:sp>
      <p:sp>
        <p:nvSpPr>
          <p:cNvPr id="13" name="Rettangolo 12"/>
          <p:cNvSpPr/>
          <p:nvPr/>
        </p:nvSpPr>
        <p:spPr>
          <a:xfrm>
            <a:off x="467544" y="4365104"/>
            <a:ext cx="8172000" cy="307777"/>
          </a:xfrm>
          <a:prstGeom prst="rect">
            <a:avLst/>
          </a:prstGeom>
        </p:spPr>
        <p:txBody>
          <a:bodyPr wrap="square">
            <a:spAutoFit/>
          </a:bodyPr>
          <a:lstStyle/>
          <a:p>
            <a:pPr marL="342900" indent="-342900" algn="l">
              <a:buClr>
                <a:schemeClr val="accent2"/>
              </a:buClr>
            </a:pPr>
            <a:r>
              <a:rPr lang="it-IT" sz="1400" b="0" dirty="0" smtClean="0">
                <a:solidFill>
                  <a:srgbClr val="CC3300"/>
                </a:solidFill>
              </a:rPr>
              <a:t>3.</a:t>
            </a:r>
            <a:r>
              <a:rPr lang="it-IT" sz="1400" b="0" dirty="0" smtClean="0">
                <a:solidFill>
                  <a:schemeClr val="tx1"/>
                </a:solidFill>
              </a:rPr>
              <a:t>	Metodologia basata sull’indicatore economico </a:t>
            </a:r>
            <a:r>
              <a:rPr lang="it-IT" sz="1400" b="0" i="1" dirty="0" smtClean="0">
                <a:solidFill>
                  <a:schemeClr val="tx1"/>
                </a:solidFill>
              </a:rPr>
              <a:t>valore aggiunto</a:t>
            </a:r>
            <a:r>
              <a:rPr lang="it-IT" sz="1400" b="0" dirty="0" smtClean="0">
                <a:solidFill>
                  <a:schemeClr val="tx1"/>
                </a:solidFill>
              </a:rPr>
              <a:t> (solo per veicoli merci)</a:t>
            </a:r>
          </a:p>
        </p:txBody>
      </p:sp>
      <p:sp>
        <p:nvSpPr>
          <p:cNvPr id="12" name="Rettangolo 11"/>
          <p:cNvSpPr/>
          <p:nvPr/>
        </p:nvSpPr>
        <p:spPr>
          <a:xfrm>
            <a:off x="467544" y="3717032"/>
            <a:ext cx="8172000" cy="307777"/>
          </a:xfrm>
          <a:prstGeom prst="rect">
            <a:avLst/>
          </a:prstGeom>
        </p:spPr>
        <p:txBody>
          <a:bodyPr>
            <a:spAutoFit/>
          </a:bodyPr>
          <a:lstStyle/>
          <a:p>
            <a:pPr marL="342900" indent="-342900" algn="l">
              <a:buClr>
                <a:schemeClr val="accent2"/>
              </a:buClr>
            </a:pPr>
            <a:r>
              <a:rPr lang="it-IT" sz="1400" b="0" dirty="0" smtClean="0">
                <a:solidFill>
                  <a:srgbClr val="CC3300"/>
                </a:solidFill>
              </a:rPr>
              <a:t>2. </a:t>
            </a:r>
            <a:r>
              <a:rPr lang="it-IT" sz="1400" b="0" dirty="0" smtClean="0">
                <a:solidFill>
                  <a:schemeClr val="tx1"/>
                </a:solidFill>
              </a:rPr>
              <a:t>	Metodologia basata sulla flotta veicolare</a:t>
            </a:r>
          </a:p>
        </p:txBody>
      </p:sp>
      <p:sp>
        <p:nvSpPr>
          <p:cNvPr id="9" name="Rettangolo 8"/>
          <p:cNvSpPr/>
          <p:nvPr/>
        </p:nvSpPr>
        <p:spPr>
          <a:xfrm>
            <a:off x="467544" y="2636912"/>
            <a:ext cx="8172000" cy="738664"/>
          </a:xfrm>
          <a:prstGeom prst="rect">
            <a:avLst/>
          </a:prstGeom>
        </p:spPr>
        <p:txBody>
          <a:bodyPr wrap="square">
            <a:spAutoFit/>
          </a:bodyPr>
          <a:lstStyle/>
          <a:p>
            <a:pPr marL="342900" indent="-342900" algn="l">
              <a:buClr>
                <a:srgbClr val="CC3300"/>
              </a:buClr>
              <a:buAutoNum type="arabicPeriod"/>
            </a:pPr>
            <a:r>
              <a:rPr lang="it-IT" sz="1400" b="0" dirty="0" smtClean="0">
                <a:solidFill>
                  <a:schemeClr val="tx1"/>
                </a:solidFill>
              </a:rPr>
              <a:t>Metodologia CORINAIR </a:t>
            </a:r>
            <a:r>
              <a:rPr lang="it-IT" sz="1400" b="0" i="1" dirty="0" smtClean="0">
                <a:solidFill>
                  <a:schemeClr val="tx1"/>
                </a:solidFill>
              </a:rPr>
              <a:t>standard</a:t>
            </a:r>
            <a:r>
              <a:rPr lang="it-IT" sz="1400" b="0" dirty="0" smtClean="0">
                <a:solidFill>
                  <a:schemeClr val="tx1"/>
                </a:solidFill>
              </a:rPr>
              <a:t> (indicata nell’EMEP/CORINAIR ora EMEP/EEA </a:t>
            </a:r>
            <a:r>
              <a:rPr lang="it-IT" sz="1400" b="0" dirty="0" err="1" smtClean="0">
                <a:solidFill>
                  <a:schemeClr val="tx1"/>
                </a:solidFill>
              </a:rPr>
              <a:t>Emission</a:t>
            </a:r>
            <a:r>
              <a:rPr lang="it-IT" sz="1400" b="0" dirty="0" smtClean="0">
                <a:solidFill>
                  <a:schemeClr val="tx1"/>
                </a:solidFill>
              </a:rPr>
              <a:t> </a:t>
            </a:r>
            <a:r>
              <a:rPr lang="it-IT" sz="1400" b="0" dirty="0" err="1" smtClean="0">
                <a:solidFill>
                  <a:schemeClr val="tx1"/>
                </a:solidFill>
              </a:rPr>
              <a:t>Inventory</a:t>
            </a:r>
            <a:r>
              <a:rPr lang="it-IT" sz="1400" b="0" dirty="0" smtClean="0">
                <a:solidFill>
                  <a:schemeClr val="tx1"/>
                </a:solidFill>
              </a:rPr>
              <a:t> </a:t>
            </a:r>
            <a:r>
              <a:rPr lang="it-IT" sz="1400" b="0" dirty="0" err="1" smtClean="0">
                <a:solidFill>
                  <a:schemeClr val="tx1"/>
                </a:solidFill>
              </a:rPr>
              <a:t>Guidebook</a:t>
            </a:r>
            <a:r>
              <a:rPr lang="it-IT" sz="1400" b="0" dirty="0" smtClean="0">
                <a:solidFill>
                  <a:schemeClr val="tx1"/>
                </a:solidFill>
              </a:rPr>
              <a:t> 2009 (giugno, 2010):</a:t>
            </a:r>
          </a:p>
          <a:p>
            <a:pPr marL="342900" indent="-342900" algn="l">
              <a:buClr>
                <a:schemeClr val="accent2"/>
              </a:buClr>
            </a:pPr>
            <a:r>
              <a:rPr lang="it-IT" sz="1400" b="0" i="1" dirty="0" smtClean="0">
                <a:solidFill>
                  <a:schemeClr val="tx1"/>
                </a:solidFill>
              </a:rPr>
              <a:t>       </a:t>
            </a:r>
            <a:r>
              <a:rPr lang="it-IT" sz="1400" b="0" i="1" dirty="0" smtClean="0">
                <a:solidFill>
                  <a:srgbClr val="008000"/>
                </a:solidFill>
              </a:rPr>
              <a:t>http://www.eea.europa.eu/</a:t>
            </a:r>
            <a:r>
              <a:rPr lang="it-IT" sz="1400" b="0" i="1" dirty="0" err="1" smtClean="0">
                <a:solidFill>
                  <a:srgbClr val="008000"/>
                </a:solidFill>
              </a:rPr>
              <a:t>publications</a:t>
            </a:r>
            <a:r>
              <a:rPr lang="it-IT" sz="1400" b="0" i="1" dirty="0" smtClean="0">
                <a:solidFill>
                  <a:srgbClr val="008000"/>
                </a:solidFill>
              </a:rPr>
              <a:t>/emep-eea-emission-inventory-guidebook-2009</a:t>
            </a:r>
            <a:r>
              <a:rPr lang="it-IT" sz="1400" b="0" dirty="0" smtClean="0">
                <a:solidFill>
                  <a:schemeClr val="tx1"/>
                </a:solidFill>
              </a:rPr>
              <a:t>)</a:t>
            </a:r>
          </a:p>
        </p:txBody>
      </p:sp>
      <p:sp>
        <p:nvSpPr>
          <p:cNvPr id="14" name="Text Box 20"/>
          <p:cNvSpPr txBox="1">
            <a:spLocks noChangeArrowheads="1"/>
          </p:cNvSpPr>
          <p:nvPr/>
        </p:nvSpPr>
        <p:spPr bwMode="auto">
          <a:xfrm>
            <a:off x="1258888" y="739775"/>
            <a:ext cx="6913562" cy="457200"/>
          </a:xfrm>
          <a:prstGeom prst="rect">
            <a:avLst/>
          </a:prstGeom>
          <a:noFill/>
          <a:ln w="9525">
            <a:noFill/>
            <a:miter lim="800000"/>
            <a:headEnd/>
            <a:tailEnd/>
          </a:ln>
        </p:spPr>
        <p:txBody>
          <a:bodyPr>
            <a:spAutoFit/>
          </a:bodyPr>
          <a:lstStyle/>
          <a:p>
            <a:r>
              <a:rPr lang="it-IT" dirty="0">
                <a:cs typeface="Times New Roman" pitchFamily="18" charset="0"/>
              </a:rPr>
              <a:t>Disaggregazione provinciale: </a:t>
            </a:r>
            <a:r>
              <a:rPr lang="it-IT" dirty="0" smtClean="0">
                <a:cs typeface="Times New Roman" pitchFamily="18" charset="0"/>
              </a:rPr>
              <a:t>metodologie</a:t>
            </a:r>
            <a:endParaRPr lang="it-IT" dirty="0">
              <a:cs typeface="Times New Roman"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7423"/>
                                        </p:tgtEl>
                                        <p:attrNameLst>
                                          <p:attrName>style.visibility</p:attrName>
                                        </p:attrNameLst>
                                      </p:cBhvr>
                                      <p:to>
                                        <p:strVal val="visible"/>
                                      </p:to>
                                    </p:set>
                                    <p:anim calcmode="lin" valueType="num">
                                      <p:cBhvr additive="base">
                                        <p:cTn id="7" dur="500" fill="hold"/>
                                        <p:tgtEl>
                                          <p:spTgt spid="187423"/>
                                        </p:tgtEl>
                                        <p:attrNameLst>
                                          <p:attrName>ppt_x</p:attrName>
                                        </p:attrNameLst>
                                      </p:cBhvr>
                                      <p:tavLst>
                                        <p:tav tm="0">
                                          <p:val>
                                            <p:strVal val="0-#ppt_w/2"/>
                                          </p:val>
                                        </p:tav>
                                        <p:tav tm="100000">
                                          <p:val>
                                            <p:strVal val="#ppt_x"/>
                                          </p:val>
                                        </p:tav>
                                      </p:tavLst>
                                    </p:anim>
                                    <p:anim calcmode="lin" valueType="num">
                                      <p:cBhvr additive="base">
                                        <p:cTn id="8" dur="500" fill="hold"/>
                                        <p:tgtEl>
                                          <p:spTgt spid="1874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423" grpId="0"/>
      <p:bldP spid="11" grpId="0"/>
      <p:bldP spid="13" grpId="0"/>
      <p:bldP spid="12"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7" name="Picture 17"/>
          <p:cNvPicPr>
            <a:picLocks noChangeAspect="1" noChangeArrowheads="1"/>
          </p:cNvPicPr>
          <p:nvPr/>
        </p:nvPicPr>
        <p:blipFill>
          <a:blip r:embed="rId3" cstate="print"/>
          <a:srcRect/>
          <a:stretch>
            <a:fillRect/>
          </a:stretch>
        </p:blipFill>
        <p:spPr bwMode="auto">
          <a:xfrm flipH="1">
            <a:off x="6300192" y="1864990"/>
            <a:ext cx="2514600" cy="1924050"/>
          </a:xfrm>
          <a:prstGeom prst="rect">
            <a:avLst/>
          </a:prstGeom>
          <a:noFill/>
          <a:ln w="9525">
            <a:noFill/>
            <a:miter lim="800000"/>
            <a:headEnd/>
            <a:tailEnd/>
          </a:ln>
          <a:effectLst/>
        </p:spPr>
      </p:pic>
      <p:sp>
        <p:nvSpPr>
          <p:cNvPr id="5122" name="Text Box 14"/>
          <p:cNvSpPr txBox="1">
            <a:spLocks noChangeArrowheads="1"/>
          </p:cNvSpPr>
          <p:nvPr/>
        </p:nvSpPr>
        <p:spPr bwMode="auto">
          <a:xfrm>
            <a:off x="757808" y="1672208"/>
            <a:ext cx="5562600" cy="523220"/>
          </a:xfrm>
          <a:prstGeom prst="rect">
            <a:avLst/>
          </a:prstGeom>
          <a:noFill/>
          <a:ln w="9525">
            <a:noFill/>
            <a:miter lim="800000"/>
            <a:headEnd/>
            <a:tailEnd/>
          </a:ln>
        </p:spPr>
        <p:txBody>
          <a:bodyPr wrap="square">
            <a:spAutoFit/>
          </a:bodyPr>
          <a:lstStyle/>
          <a:p>
            <a:pPr algn="l"/>
            <a:r>
              <a:rPr lang="it-IT" sz="1400" dirty="0" smtClean="0">
                <a:solidFill>
                  <a:schemeClr val="tx1"/>
                </a:solidFill>
                <a:cs typeface="Times New Roman" pitchFamily="18" charset="0"/>
              </a:rPr>
              <a:t>Si basa sulla correlazione </a:t>
            </a:r>
            <a:r>
              <a:rPr lang="it-IT" sz="1400" dirty="0">
                <a:solidFill>
                  <a:schemeClr val="tx1"/>
                </a:solidFill>
                <a:cs typeface="Times New Roman" pitchFamily="18" charset="0"/>
              </a:rPr>
              <a:t>significativa tra popolazione residente / lunghezza tratti autostradali e circolazione dei veicoli su </a:t>
            </a:r>
            <a:r>
              <a:rPr lang="it-IT" sz="1400" dirty="0" smtClean="0">
                <a:solidFill>
                  <a:schemeClr val="tx1"/>
                </a:solidFill>
                <a:cs typeface="Times New Roman" pitchFamily="18" charset="0"/>
              </a:rPr>
              <a:t>strada</a:t>
            </a:r>
            <a:endParaRPr lang="it-IT" sz="1400" dirty="0">
              <a:solidFill>
                <a:schemeClr val="tx1"/>
              </a:solidFill>
              <a:cs typeface="Times New Roman" pitchFamily="18" charset="0"/>
            </a:endParaRPr>
          </a:p>
        </p:txBody>
      </p:sp>
      <p:sp>
        <p:nvSpPr>
          <p:cNvPr id="5123" name="Text Box 20"/>
          <p:cNvSpPr txBox="1">
            <a:spLocks noChangeArrowheads="1"/>
          </p:cNvSpPr>
          <p:nvPr/>
        </p:nvSpPr>
        <p:spPr bwMode="auto">
          <a:xfrm>
            <a:off x="1258888" y="739775"/>
            <a:ext cx="6913562" cy="457200"/>
          </a:xfrm>
          <a:prstGeom prst="rect">
            <a:avLst/>
          </a:prstGeom>
          <a:noFill/>
          <a:ln w="9525">
            <a:noFill/>
            <a:miter lim="800000"/>
            <a:headEnd/>
            <a:tailEnd/>
          </a:ln>
        </p:spPr>
        <p:txBody>
          <a:bodyPr>
            <a:spAutoFit/>
          </a:bodyPr>
          <a:lstStyle/>
          <a:p>
            <a:r>
              <a:rPr lang="it-IT" dirty="0">
                <a:cs typeface="Times New Roman" pitchFamily="18" charset="0"/>
              </a:rPr>
              <a:t>Disaggregazione provinciale: metodologia standard</a:t>
            </a:r>
          </a:p>
        </p:txBody>
      </p:sp>
      <p:pic>
        <p:nvPicPr>
          <p:cNvPr id="5132" name="Picture 8"/>
          <p:cNvPicPr>
            <a:picLocks noChangeAspect="1" noChangeArrowheads="1"/>
          </p:cNvPicPr>
          <p:nvPr/>
        </p:nvPicPr>
        <p:blipFill>
          <a:blip r:embed="rId4" cstate="print"/>
          <a:srcRect/>
          <a:stretch>
            <a:fillRect/>
          </a:stretch>
        </p:blipFill>
        <p:spPr bwMode="auto">
          <a:xfrm>
            <a:off x="250825" y="0"/>
            <a:ext cx="1873250" cy="833438"/>
          </a:xfrm>
          <a:prstGeom prst="rect">
            <a:avLst/>
          </a:prstGeom>
          <a:solidFill>
            <a:srgbClr val="FFFFFF"/>
          </a:solidFill>
          <a:ln w="9525">
            <a:noFill/>
            <a:miter lim="800000"/>
            <a:headEnd/>
            <a:tailEnd/>
          </a:ln>
        </p:spPr>
      </p:pic>
      <p:sp>
        <p:nvSpPr>
          <p:cNvPr id="5139" name="Text Box 19"/>
          <p:cNvSpPr txBox="1">
            <a:spLocks noChangeArrowheads="1"/>
          </p:cNvSpPr>
          <p:nvPr/>
        </p:nvSpPr>
        <p:spPr bwMode="auto">
          <a:xfrm>
            <a:off x="685800" y="4495800"/>
            <a:ext cx="3505200" cy="954107"/>
          </a:xfrm>
          <a:prstGeom prst="rect">
            <a:avLst/>
          </a:prstGeom>
          <a:noFill/>
          <a:ln w="9525">
            <a:noFill/>
            <a:miter lim="800000"/>
            <a:headEnd/>
            <a:tailEnd/>
          </a:ln>
          <a:effectLst/>
        </p:spPr>
        <p:txBody>
          <a:bodyPr>
            <a:spAutoFit/>
          </a:bodyPr>
          <a:lstStyle/>
          <a:p>
            <a:pPr algn="l">
              <a:spcBef>
                <a:spcPct val="50000"/>
              </a:spcBef>
            </a:pPr>
            <a:r>
              <a:rPr lang="it-IT" sz="1400" b="0" dirty="0" smtClean="0">
                <a:solidFill>
                  <a:schemeClr val="tx1"/>
                </a:solidFill>
              </a:rPr>
              <a:t>PRO: </a:t>
            </a:r>
            <a:endParaRPr lang="it-IT" sz="1400" b="0" dirty="0">
              <a:solidFill>
                <a:schemeClr val="tx1"/>
              </a:solidFill>
            </a:endParaRPr>
          </a:p>
          <a:p>
            <a:pPr algn="l">
              <a:spcBef>
                <a:spcPct val="50000"/>
              </a:spcBef>
              <a:buClr>
                <a:schemeClr val="accent2"/>
              </a:buClr>
              <a:buFont typeface="Wingdings" pitchFamily="2" charset="2"/>
              <a:buChar char="ü"/>
            </a:pPr>
            <a:r>
              <a:rPr lang="it-IT" sz="1400" b="0" dirty="0">
                <a:solidFill>
                  <a:schemeClr val="tx1"/>
                </a:solidFill>
              </a:rPr>
              <a:t>reperibilità dati</a:t>
            </a:r>
          </a:p>
          <a:p>
            <a:pPr algn="l">
              <a:spcBef>
                <a:spcPct val="50000"/>
              </a:spcBef>
              <a:buClr>
                <a:schemeClr val="accent2"/>
              </a:buClr>
              <a:buFont typeface="Wingdings" pitchFamily="2" charset="2"/>
              <a:buChar char="ü"/>
            </a:pPr>
            <a:r>
              <a:rPr lang="it-IT" sz="1400" b="0" dirty="0">
                <a:solidFill>
                  <a:schemeClr val="tx1"/>
                </a:solidFill>
              </a:rPr>
              <a:t>semplice implementazione</a:t>
            </a:r>
          </a:p>
        </p:txBody>
      </p:sp>
      <p:sp>
        <p:nvSpPr>
          <p:cNvPr id="5140" name="Text Box 20"/>
          <p:cNvSpPr txBox="1">
            <a:spLocks noChangeArrowheads="1"/>
          </p:cNvSpPr>
          <p:nvPr/>
        </p:nvSpPr>
        <p:spPr bwMode="auto">
          <a:xfrm>
            <a:off x="4648200" y="4495800"/>
            <a:ext cx="4038600" cy="1708160"/>
          </a:xfrm>
          <a:prstGeom prst="rect">
            <a:avLst/>
          </a:prstGeom>
          <a:noFill/>
          <a:ln w="9525">
            <a:noFill/>
            <a:miter lim="800000"/>
            <a:headEnd/>
            <a:tailEnd/>
          </a:ln>
          <a:effectLst/>
        </p:spPr>
        <p:txBody>
          <a:bodyPr>
            <a:spAutoFit/>
          </a:bodyPr>
          <a:lstStyle/>
          <a:p>
            <a:pPr algn="l">
              <a:spcBef>
                <a:spcPct val="50000"/>
              </a:spcBef>
            </a:pPr>
            <a:r>
              <a:rPr lang="it-IT" sz="1400" b="0" dirty="0" smtClean="0">
                <a:solidFill>
                  <a:schemeClr val="tx1"/>
                </a:solidFill>
              </a:rPr>
              <a:t>CONTRO: </a:t>
            </a:r>
            <a:endParaRPr lang="it-IT" sz="1400" b="0" dirty="0">
              <a:solidFill>
                <a:schemeClr val="tx1"/>
              </a:solidFill>
            </a:endParaRPr>
          </a:p>
          <a:p>
            <a:pPr algn="l">
              <a:spcBef>
                <a:spcPct val="50000"/>
              </a:spcBef>
              <a:buClr>
                <a:schemeClr val="accent2"/>
              </a:buClr>
              <a:buFont typeface="Wingdings" pitchFamily="2" charset="2"/>
              <a:buChar char="ü"/>
            </a:pPr>
            <a:r>
              <a:rPr lang="it-IT" sz="1400" b="0" dirty="0">
                <a:solidFill>
                  <a:schemeClr val="tx1"/>
                </a:solidFill>
              </a:rPr>
              <a:t>scarsa variabilità nel tempo delle </a:t>
            </a:r>
            <a:r>
              <a:rPr lang="it-IT" sz="1400" b="0" dirty="0" err="1">
                <a:solidFill>
                  <a:schemeClr val="tx1"/>
                </a:solidFill>
              </a:rPr>
              <a:t>proxy</a:t>
            </a:r>
            <a:r>
              <a:rPr lang="it-IT" sz="1400" b="0" dirty="0">
                <a:solidFill>
                  <a:schemeClr val="tx1"/>
                </a:solidFill>
              </a:rPr>
              <a:t> rispetto agli indicatori utilizzati nelle altre metodologie, nonostante il lungo periodo considerato </a:t>
            </a:r>
          </a:p>
          <a:p>
            <a:pPr algn="l">
              <a:spcBef>
                <a:spcPct val="50000"/>
              </a:spcBef>
              <a:buClr>
                <a:schemeClr val="accent2"/>
              </a:buClr>
              <a:buFont typeface="Wingdings" pitchFamily="2" charset="2"/>
              <a:buChar char="ü"/>
            </a:pPr>
            <a:r>
              <a:rPr lang="it-IT" sz="1400" b="0" dirty="0" smtClean="0">
                <a:solidFill>
                  <a:schemeClr val="tx1"/>
                </a:solidFill>
              </a:rPr>
              <a:t>Tiene conto solo delle autostrade a </a:t>
            </a:r>
            <a:r>
              <a:rPr lang="it-IT" sz="1400" b="0" dirty="0">
                <a:solidFill>
                  <a:schemeClr val="tx1"/>
                </a:solidFill>
              </a:rPr>
              <a:t>pedaggio</a:t>
            </a:r>
          </a:p>
          <a:p>
            <a:pPr algn="l">
              <a:spcBef>
                <a:spcPct val="50000"/>
              </a:spcBef>
              <a:buClr>
                <a:schemeClr val="accent2"/>
              </a:buClr>
              <a:buFont typeface="Wingdings" pitchFamily="2" charset="2"/>
              <a:buChar char="ü"/>
            </a:pPr>
            <a:endParaRPr lang="it-IT" sz="1400" b="0" dirty="0">
              <a:solidFill>
                <a:schemeClr val="tx1"/>
              </a:solidFill>
            </a:endParaRPr>
          </a:p>
        </p:txBody>
      </p:sp>
      <p:sp>
        <p:nvSpPr>
          <p:cNvPr id="14"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5"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10" name="Text Box 14"/>
          <p:cNvSpPr txBox="1">
            <a:spLocks noChangeArrowheads="1"/>
          </p:cNvSpPr>
          <p:nvPr/>
        </p:nvSpPr>
        <p:spPr bwMode="auto">
          <a:xfrm>
            <a:off x="755576" y="3142890"/>
            <a:ext cx="5580000" cy="523220"/>
          </a:xfrm>
          <a:prstGeom prst="rect">
            <a:avLst/>
          </a:prstGeom>
          <a:noFill/>
          <a:ln w="9525">
            <a:noFill/>
            <a:miter lim="800000"/>
            <a:headEnd/>
            <a:tailEnd/>
          </a:ln>
        </p:spPr>
        <p:txBody>
          <a:bodyPr wrap="square">
            <a:spAutoFit/>
          </a:bodyPr>
          <a:lstStyle/>
          <a:p>
            <a:pPr algn="l"/>
            <a:r>
              <a:rPr lang="it-IT" sz="1400" b="0" dirty="0" smtClean="0">
                <a:solidFill>
                  <a:schemeClr val="tx1"/>
                </a:solidFill>
                <a:cs typeface="Times New Roman" pitchFamily="18" charset="0"/>
                <a:sym typeface="Symbol" pitchFamily="18" charset="2"/>
              </a:rPr>
              <a:t>Emissioni </a:t>
            </a:r>
            <a:r>
              <a:rPr lang="it-IT" sz="1400" dirty="0">
                <a:solidFill>
                  <a:schemeClr val="tx1"/>
                </a:solidFill>
                <a:cs typeface="Times New Roman" pitchFamily="18" charset="0"/>
                <a:sym typeface="Symbol" pitchFamily="18" charset="2"/>
              </a:rPr>
              <a:t>extraurbane</a:t>
            </a:r>
            <a:r>
              <a:rPr lang="it-IT" sz="1400" b="0" dirty="0">
                <a:solidFill>
                  <a:schemeClr val="tx1"/>
                </a:solidFill>
                <a:cs typeface="Times New Roman" pitchFamily="18" charset="0"/>
                <a:sym typeface="Symbol" pitchFamily="18" charset="2"/>
              </a:rPr>
              <a:t>  popolazione residente nei comuni con meno di 20,000 abitanti </a:t>
            </a:r>
            <a:r>
              <a:rPr lang="it-IT" sz="1400" b="0" dirty="0" smtClean="0">
                <a:solidFill>
                  <a:schemeClr val="tx1"/>
                </a:solidFill>
                <a:cs typeface="Times New Roman" pitchFamily="18" charset="0"/>
                <a:sym typeface="Symbol" pitchFamily="18" charset="2"/>
              </a:rPr>
              <a:t>(fonte ISTAT)</a:t>
            </a:r>
          </a:p>
        </p:txBody>
      </p:sp>
      <p:sp>
        <p:nvSpPr>
          <p:cNvPr id="11" name="Text Box 14"/>
          <p:cNvSpPr txBox="1">
            <a:spLocks noChangeArrowheads="1"/>
          </p:cNvSpPr>
          <p:nvPr/>
        </p:nvSpPr>
        <p:spPr bwMode="auto">
          <a:xfrm>
            <a:off x="755576" y="2564904"/>
            <a:ext cx="5472608" cy="523220"/>
          </a:xfrm>
          <a:prstGeom prst="rect">
            <a:avLst/>
          </a:prstGeom>
          <a:noFill/>
          <a:ln w="9525">
            <a:noFill/>
            <a:miter lim="800000"/>
            <a:headEnd/>
            <a:tailEnd/>
          </a:ln>
        </p:spPr>
        <p:txBody>
          <a:bodyPr wrap="square">
            <a:spAutoFit/>
          </a:bodyPr>
          <a:lstStyle/>
          <a:p>
            <a:pPr algn="l"/>
            <a:r>
              <a:rPr lang="it-IT" sz="1400" b="0" dirty="0" smtClean="0">
                <a:solidFill>
                  <a:schemeClr val="tx1"/>
                </a:solidFill>
                <a:cs typeface="Times New Roman" pitchFamily="18" charset="0"/>
              </a:rPr>
              <a:t>Emissioni </a:t>
            </a:r>
            <a:r>
              <a:rPr lang="it-IT" sz="1400" dirty="0">
                <a:solidFill>
                  <a:schemeClr val="tx1"/>
                </a:solidFill>
                <a:cs typeface="Times New Roman" pitchFamily="18" charset="0"/>
              </a:rPr>
              <a:t>urbane</a:t>
            </a:r>
            <a:r>
              <a:rPr lang="it-IT" sz="1400" b="0" dirty="0">
                <a:solidFill>
                  <a:schemeClr val="tx1"/>
                </a:solidFill>
                <a:cs typeface="Times New Roman" pitchFamily="18" charset="0"/>
              </a:rPr>
              <a:t> </a:t>
            </a:r>
            <a:r>
              <a:rPr lang="it-IT" sz="1400" b="0" dirty="0">
                <a:solidFill>
                  <a:schemeClr val="tx1"/>
                </a:solidFill>
                <a:cs typeface="Times New Roman" pitchFamily="18" charset="0"/>
                <a:sym typeface="Symbol" pitchFamily="18" charset="2"/>
              </a:rPr>
              <a:t> popolazione residente nei comuni con più di 20,000 abitanti </a:t>
            </a:r>
            <a:r>
              <a:rPr lang="it-IT" sz="1400" b="0" dirty="0" smtClean="0">
                <a:solidFill>
                  <a:schemeClr val="tx1"/>
                </a:solidFill>
                <a:cs typeface="Times New Roman" pitchFamily="18" charset="0"/>
                <a:sym typeface="Symbol" pitchFamily="18" charset="2"/>
              </a:rPr>
              <a:t>(fonte ISTAT)</a:t>
            </a:r>
            <a:endParaRPr lang="it-IT" sz="1400" b="0" dirty="0">
              <a:solidFill>
                <a:schemeClr val="tx1"/>
              </a:solidFill>
              <a:cs typeface="Times New Roman" pitchFamily="18" charset="0"/>
              <a:sym typeface="Symbol" pitchFamily="18" charset="2"/>
            </a:endParaRPr>
          </a:p>
        </p:txBody>
      </p:sp>
      <p:sp>
        <p:nvSpPr>
          <p:cNvPr id="12" name="Text Box 14"/>
          <p:cNvSpPr txBox="1">
            <a:spLocks noChangeArrowheads="1"/>
          </p:cNvSpPr>
          <p:nvPr/>
        </p:nvSpPr>
        <p:spPr bwMode="auto">
          <a:xfrm>
            <a:off x="760301" y="3861048"/>
            <a:ext cx="5580000" cy="523220"/>
          </a:xfrm>
          <a:prstGeom prst="rect">
            <a:avLst/>
          </a:prstGeom>
          <a:noFill/>
          <a:ln w="9525">
            <a:noFill/>
            <a:miter lim="800000"/>
            <a:headEnd/>
            <a:tailEnd/>
          </a:ln>
        </p:spPr>
        <p:txBody>
          <a:bodyPr wrap="square">
            <a:spAutoFit/>
          </a:bodyPr>
          <a:lstStyle/>
          <a:p>
            <a:pPr algn="l"/>
            <a:r>
              <a:rPr lang="it-IT" sz="1400" b="0" dirty="0" smtClean="0">
                <a:solidFill>
                  <a:schemeClr val="tx1"/>
                </a:solidFill>
                <a:cs typeface="Times New Roman" pitchFamily="18" charset="0"/>
                <a:sym typeface="Symbol" pitchFamily="18" charset="2"/>
              </a:rPr>
              <a:t>Emissioni </a:t>
            </a:r>
            <a:r>
              <a:rPr lang="it-IT" sz="1400" dirty="0" smtClean="0">
                <a:solidFill>
                  <a:schemeClr val="tx1"/>
                </a:solidFill>
                <a:cs typeface="Times New Roman" pitchFamily="18" charset="0"/>
                <a:sym typeface="Symbol" pitchFamily="18" charset="2"/>
              </a:rPr>
              <a:t>autostradali</a:t>
            </a:r>
            <a:r>
              <a:rPr lang="it-IT" sz="1400" b="0" dirty="0" smtClean="0">
                <a:solidFill>
                  <a:schemeClr val="tx1"/>
                </a:solidFill>
                <a:cs typeface="Times New Roman" pitchFamily="18" charset="0"/>
                <a:sym typeface="Symbol" pitchFamily="18" charset="2"/>
              </a:rPr>
              <a:t>  lunghezza tratti autostradali moltiplicati per il numero delle corsie (fonte AISCAT)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 calcmode="lin" valueType="num">
                                      <p:cBhvr additive="base">
                                        <p:cTn id="7" dur="500" fill="hold"/>
                                        <p:tgtEl>
                                          <p:spTgt spid="512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12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139"/>
                                        </p:tgtEl>
                                        <p:attrNameLst>
                                          <p:attrName>style.visibility</p:attrName>
                                        </p:attrNameLst>
                                      </p:cBhvr>
                                      <p:to>
                                        <p:strVal val="visible"/>
                                      </p:to>
                                    </p:set>
                                    <p:anim calcmode="lin" valueType="num">
                                      <p:cBhvr additive="base">
                                        <p:cTn id="31" dur="500" fill="hold"/>
                                        <p:tgtEl>
                                          <p:spTgt spid="5139"/>
                                        </p:tgtEl>
                                        <p:attrNameLst>
                                          <p:attrName>ppt_x</p:attrName>
                                        </p:attrNameLst>
                                      </p:cBhvr>
                                      <p:tavLst>
                                        <p:tav tm="0">
                                          <p:val>
                                            <p:strVal val="0-#ppt_w/2"/>
                                          </p:val>
                                        </p:tav>
                                        <p:tav tm="100000">
                                          <p:val>
                                            <p:strVal val="#ppt_x"/>
                                          </p:val>
                                        </p:tav>
                                      </p:tavLst>
                                    </p:anim>
                                    <p:anim calcmode="lin" valueType="num">
                                      <p:cBhvr additive="base">
                                        <p:cTn id="32" dur="500" fill="hold"/>
                                        <p:tgtEl>
                                          <p:spTgt spid="513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5140"/>
                                        </p:tgtEl>
                                        <p:attrNameLst>
                                          <p:attrName>style.visibility</p:attrName>
                                        </p:attrNameLst>
                                      </p:cBhvr>
                                      <p:to>
                                        <p:strVal val="visible"/>
                                      </p:to>
                                    </p:set>
                                    <p:anim calcmode="lin" valueType="num">
                                      <p:cBhvr additive="base">
                                        <p:cTn id="37" dur="500" fill="hold"/>
                                        <p:tgtEl>
                                          <p:spTgt spid="5140"/>
                                        </p:tgtEl>
                                        <p:attrNameLst>
                                          <p:attrName>ppt_x</p:attrName>
                                        </p:attrNameLst>
                                      </p:cBhvr>
                                      <p:tavLst>
                                        <p:tav tm="0">
                                          <p:val>
                                            <p:strVal val="1+#ppt_w/2"/>
                                          </p:val>
                                        </p:tav>
                                        <p:tav tm="100000">
                                          <p:val>
                                            <p:strVal val="#ppt_x"/>
                                          </p:val>
                                        </p:tav>
                                      </p:tavLst>
                                    </p:anim>
                                    <p:anim calcmode="lin" valueType="num">
                                      <p:cBhvr additive="base">
                                        <p:cTn id="38" dur="500" fill="hold"/>
                                        <p:tgtEl>
                                          <p:spTgt spid="51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p:bldP spid="5140"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5" name="Picture 8"/>
          <p:cNvPicPr>
            <a:picLocks noChangeAspect="1" noChangeArrowheads="1"/>
          </p:cNvPicPr>
          <p:nvPr/>
        </p:nvPicPr>
        <p:blipFill>
          <a:blip r:embed="rId3" cstate="print"/>
          <a:srcRect/>
          <a:stretch>
            <a:fillRect/>
          </a:stretch>
        </p:blipFill>
        <p:spPr bwMode="auto">
          <a:xfrm>
            <a:off x="250825" y="0"/>
            <a:ext cx="1873250" cy="833438"/>
          </a:xfrm>
          <a:prstGeom prst="rect">
            <a:avLst/>
          </a:prstGeom>
          <a:solidFill>
            <a:srgbClr val="FFFFFF"/>
          </a:solidFill>
          <a:ln w="9525">
            <a:noFill/>
            <a:miter lim="800000"/>
            <a:headEnd/>
            <a:tailEnd/>
          </a:ln>
        </p:spPr>
      </p:pic>
      <p:pic>
        <p:nvPicPr>
          <p:cNvPr id="194567" name="Picture 1031"/>
          <p:cNvPicPr>
            <a:picLocks noChangeAspect="1" noChangeArrowheads="1"/>
          </p:cNvPicPr>
          <p:nvPr/>
        </p:nvPicPr>
        <p:blipFill>
          <a:blip r:embed="rId4" cstate="print"/>
          <a:srcRect/>
          <a:stretch>
            <a:fillRect/>
          </a:stretch>
        </p:blipFill>
        <p:spPr bwMode="auto">
          <a:xfrm>
            <a:off x="6702264" y="2030872"/>
            <a:ext cx="1686160" cy="1686160"/>
          </a:xfrm>
          <a:prstGeom prst="rect">
            <a:avLst/>
          </a:prstGeom>
          <a:noFill/>
          <a:ln w="9525">
            <a:noFill/>
            <a:miter lim="800000"/>
            <a:headEnd/>
            <a:tailEnd/>
          </a:ln>
          <a:effectLst/>
        </p:spPr>
      </p:pic>
      <p:sp>
        <p:nvSpPr>
          <p:cNvPr id="194568" name="Text Box 14"/>
          <p:cNvSpPr txBox="1">
            <a:spLocks noChangeArrowheads="1"/>
          </p:cNvSpPr>
          <p:nvPr/>
        </p:nvSpPr>
        <p:spPr bwMode="auto">
          <a:xfrm>
            <a:off x="707066" y="2521932"/>
            <a:ext cx="5562600" cy="1384995"/>
          </a:xfrm>
          <a:prstGeom prst="rect">
            <a:avLst/>
          </a:prstGeom>
          <a:noFill/>
          <a:ln w="9525">
            <a:noFill/>
            <a:miter lim="800000"/>
            <a:headEnd/>
            <a:tailEnd/>
          </a:ln>
        </p:spPr>
        <p:txBody>
          <a:bodyPr>
            <a:spAutoFit/>
          </a:bodyPr>
          <a:lstStyle/>
          <a:p>
            <a:pPr algn="just" eaLnBrk="0" hangingPunct="0"/>
            <a:r>
              <a:rPr lang="it-IT" sz="1400" b="0" dirty="0" smtClean="0">
                <a:solidFill>
                  <a:schemeClr val="tx1"/>
                </a:solidFill>
                <a:cs typeface="Times New Roman" pitchFamily="18" charset="0"/>
              </a:rPr>
              <a:t>I dati di base utilizzati per questa metodologia sono costituiti, principalmente, dal parco veicolare fornito dall’ACI (Automobile Club d’Italia, aggiornato annualmente sulla base delle risultanze dello stato giuridico dei veicoli (immatricolazione o radiazione) tratte dal Pubblico Registro Automobilistico (PRA)) ed integrati con dati di fonte MIT (Ministero delle Infrastrutture e dei Trasporti) e ANMCA.</a:t>
            </a:r>
            <a:endParaRPr lang="it-IT" sz="1400" b="0" dirty="0">
              <a:solidFill>
                <a:schemeClr val="tx1"/>
              </a:solidFill>
              <a:cs typeface="Times New Roman" pitchFamily="18" charset="0"/>
            </a:endParaRPr>
          </a:p>
        </p:txBody>
      </p:sp>
      <p:sp>
        <p:nvSpPr>
          <p:cNvPr id="194569" name="Text Box 1033"/>
          <p:cNvSpPr txBox="1">
            <a:spLocks noChangeArrowheads="1"/>
          </p:cNvSpPr>
          <p:nvPr/>
        </p:nvSpPr>
        <p:spPr bwMode="auto">
          <a:xfrm>
            <a:off x="755576" y="4463241"/>
            <a:ext cx="3435424" cy="1815882"/>
          </a:xfrm>
          <a:prstGeom prst="rect">
            <a:avLst/>
          </a:prstGeom>
          <a:noFill/>
          <a:ln w="9525">
            <a:noFill/>
            <a:miter lim="800000"/>
            <a:headEnd/>
            <a:tailEnd/>
          </a:ln>
          <a:effectLst/>
        </p:spPr>
        <p:txBody>
          <a:bodyPr wrap="square">
            <a:spAutoFit/>
          </a:bodyPr>
          <a:lstStyle/>
          <a:p>
            <a:pPr algn="just">
              <a:spcBef>
                <a:spcPct val="50000"/>
              </a:spcBef>
            </a:pPr>
            <a:r>
              <a:rPr lang="it-IT" sz="1400" b="0" dirty="0">
                <a:solidFill>
                  <a:schemeClr val="tx1"/>
                </a:solidFill>
              </a:rPr>
              <a:t>PRO: </a:t>
            </a:r>
          </a:p>
          <a:p>
            <a:pPr algn="just">
              <a:spcBef>
                <a:spcPct val="50000"/>
              </a:spcBef>
              <a:buClr>
                <a:schemeClr val="accent2"/>
              </a:buClr>
              <a:buFont typeface="Wingdings" pitchFamily="2" charset="2"/>
              <a:buChar char="ü"/>
            </a:pPr>
            <a:r>
              <a:rPr lang="it-IT" sz="1400" b="0" dirty="0">
                <a:solidFill>
                  <a:schemeClr val="tx1"/>
                </a:solidFill>
              </a:rPr>
              <a:t>dato nazionale relativo alla modalità di guida autostradale viene, in questo caso ripartito per tutte le province</a:t>
            </a:r>
          </a:p>
          <a:p>
            <a:pPr algn="just">
              <a:spcBef>
                <a:spcPct val="50000"/>
              </a:spcBef>
              <a:buClr>
                <a:schemeClr val="accent2"/>
              </a:buClr>
              <a:buFont typeface="Wingdings" pitchFamily="2" charset="2"/>
              <a:buChar char="ü"/>
            </a:pPr>
            <a:r>
              <a:rPr lang="it-IT" sz="1400" b="0" dirty="0">
                <a:solidFill>
                  <a:schemeClr val="tx1"/>
                </a:solidFill>
              </a:rPr>
              <a:t>maggiore capacità di descrivere la variabilità delle emissioni sia sul territorio che nel tempo</a:t>
            </a:r>
          </a:p>
        </p:txBody>
      </p:sp>
      <p:sp>
        <p:nvSpPr>
          <p:cNvPr id="194570" name="Text Box 1034"/>
          <p:cNvSpPr txBox="1">
            <a:spLocks noChangeArrowheads="1"/>
          </p:cNvSpPr>
          <p:nvPr/>
        </p:nvSpPr>
        <p:spPr bwMode="auto">
          <a:xfrm>
            <a:off x="4648200" y="4437112"/>
            <a:ext cx="4038600" cy="1277273"/>
          </a:xfrm>
          <a:prstGeom prst="rect">
            <a:avLst/>
          </a:prstGeom>
          <a:noFill/>
          <a:ln w="9525">
            <a:noFill/>
            <a:miter lim="800000"/>
            <a:headEnd/>
            <a:tailEnd/>
          </a:ln>
          <a:effectLst/>
        </p:spPr>
        <p:txBody>
          <a:bodyPr>
            <a:spAutoFit/>
          </a:bodyPr>
          <a:lstStyle/>
          <a:p>
            <a:pPr algn="just">
              <a:spcBef>
                <a:spcPct val="50000"/>
              </a:spcBef>
            </a:pPr>
            <a:r>
              <a:rPr lang="it-IT" sz="1400" b="0" dirty="0">
                <a:solidFill>
                  <a:schemeClr val="tx1"/>
                </a:solidFill>
              </a:rPr>
              <a:t>CONTRO: </a:t>
            </a:r>
          </a:p>
          <a:p>
            <a:pPr algn="just">
              <a:spcBef>
                <a:spcPct val="50000"/>
              </a:spcBef>
              <a:buClr>
                <a:schemeClr val="accent2"/>
              </a:buClr>
              <a:buFont typeface="Wingdings" pitchFamily="2" charset="2"/>
              <a:buChar char="ü"/>
            </a:pPr>
            <a:r>
              <a:rPr lang="it-IT" sz="1400" b="0" dirty="0">
                <a:solidFill>
                  <a:schemeClr val="tx1"/>
                </a:solidFill>
              </a:rPr>
              <a:t>distribuzione non varia tra le tre </a:t>
            </a:r>
            <a:r>
              <a:rPr lang="it-IT" sz="1400" b="0" dirty="0" smtClean="0">
                <a:solidFill>
                  <a:schemeClr val="tx1"/>
                </a:solidFill>
              </a:rPr>
              <a:t>modalità</a:t>
            </a:r>
          </a:p>
          <a:p>
            <a:pPr algn="just">
              <a:spcBef>
                <a:spcPct val="50000"/>
              </a:spcBef>
              <a:buClr>
                <a:schemeClr val="accent2"/>
              </a:buClr>
            </a:pPr>
            <a:r>
              <a:rPr lang="it-IT" sz="1400" b="0" dirty="0" smtClean="0">
                <a:solidFill>
                  <a:schemeClr val="tx1"/>
                </a:solidFill>
              </a:rPr>
              <a:t>   di </a:t>
            </a:r>
            <a:r>
              <a:rPr lang="it-IT" sz="1400" b="0" dirty="0">
                <a:solidFill>
                  <a:schemeClr val="tx1"/>
                </a:solidFill>
              </a:rPr>
              <a:t>guida</a:t>
            </a:r>
          </a:p>
          <a:p>
            <a:pPr algn="just">
              <a:spcBef>
                <a:spcPct val="50000"/>
              </a:spcBef>
              <a:buClr>
                <a:schemeClr val="accent2"/>
              </a:buClr>
              <a:buFont typeface="Wingdings" pitchFamily="2" charset="2"/>
              <a:buChar char="ü"/>
            </a:pPr>
            <a:r>
              <a:rPr lang="it-IT" sz="1400" b="0" dirty="0">
                <a:solidFill>
                  <a:schemeClr val="tx1"/>
                </a:solidFill>
              </a:rPr>
              <a:t>implementazione più pesante</a:t>
            </a:r>
          </a:p>
        </p:txBody>
      </p:sp>
      <p:sp>
        <p:nvSpPr>
          <p:cNvPr id="12" name="Text Box 4"/>
          <p:cNvSpPr txBox="1">
            <a:spLocks noChangeArrowheads="1"/>
          </p:cNvSpPr>
          <p:nvPr/>
        </p:nvSpPr>
        <p:spPr bwMode="auto">
          <a:xfrm>
            <a:off x="251520" y="6525344"/>
            <a:ext cx="3021405" cy="307777"/>
          </a:xfrm>
          <a:prstGeom prst="rect">
            <a:avLst/>
          </a:prstGeom>
          <a:noFill/>
          <a:ln w="9525">
            <a:noFill/>
            <a:miter lim="800000"/>
            <a:headEnd/>
            <a:tailEnd/>
          </a:ln>
        </p:spPr>
        <p:txBody>
          <a:bodyPr wrap="square">
            <a:spAutoFit/>
          </a:bodyPr>
          <a:lstStyle/>
          <a:p>
            <a:pPr algn="l"/>
            <a:r>
              <a:rPr lang="it-IT" sz="1400" dirty="0">
                <a:solidFill>
                  <a:schemeClr val="tx1"/>
                </a:solidFill>
                <a:cs typeface="Times New Roman" pitchFamily="18" charset="0"/>
              </a:rPr>
              <a:t>Expert </a:t>
            </a:r>
            <a:r>
              <a:rPr lang="it-IT" sz="1400" dirty="0" err="1">
                <a:solidFill>
                  <a:schemeClr val="tx1"/>
                </a:solidFill>
                <a:cs typeface="Times New Roman" pitchFamily="18" charset="0"/>
              </a:rPr>
              <a:t>Panel</a:t>
            </a:r>
            <a:r>
              <a:rPr lang="it-IT" sz="1400" dirty="0">
                <a:solidFill>
                  <a:schemeClr val="tx1"/>
                </a:solidFill>
                <a:cs typeface="Times New Roman" pitchFamily="18" charset="0"/>
              </a:rPr>
              <a:t> Emissioni da Trasporto</a:t>
            </a:r>
          </a:p>
        </p:txBody>
      </p:sp>
      <p:sp>
        <p:nvSpPr>
          <p:cNvPr id="13" name="Segnaposto piè di pagina 7"/>
          <p:cNvSpPr txBox="1">
            <a:spLocks/>
          </p:cNvSpPr>
          <p:nvPr/>
        </p:nvSpPr>
        <p:spPr bwMode="auto">
          <a:xfrm>
            <a:off x="6284912" y="6525344"/>
            <a:ext cx="2895600" cy="332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14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Roma 7 dicembre 2012</a:t>
            </a:r>
          </a:p>
        </p:txBody>
      </p:sp>
      <p:sp>
        <p:nvSpPr>
          <p:cNvPr id="11" name="Text Box 14"/>
          <p:cNvSpPr txBox="1">
            <a:spLocks noChangeArrowheads="1"/>
          </p:cNvSpPr>
          <p:nvPr/>
        </p:nvSpPr>
        <p:spPr bwMode="auto">
          <a:xfrm>
            <a:off x="702411" y="1584668"/>
            <a:ext cx="5562600" cy="738664"/>
          </a:xfrm>
          <a:prstGeom prst="rect">
            <a:avLst/>
          </a:prstGeom>
          <a:noFill/>
          <a:ln w="9525">
            <a:noFill/>
            <a:miter lim="800000"/>
            <a:headEnd/>
            <a:tailEnd/>
          </a:ln>
        </p:spPr>
        <p:txBody>
          <a:bodyPr>
            <a:spAutoFit/>
          </a:bodyPr>
          <a:lstStyle/>
          <a:p>
            <a:pPr algn="just"/>
            <a:r>
              <a:rPr lang="it-IT" sz="1400" dirty="0" smtClean="0">
                <a:solidFill>
                  <a:schemeClr val="tx1"/>
                </a:solidFill>
                <a:cs typeface="Times New Roman" pitchFamily="18" charset="0"/>
              </a:rPr>
              <a:t>Questa seconda metodologia, sviluppata in ISPRA, si basa sull’ipotesi che esista una correlazione significativa </a:t>
            </a:r>
            <a:r>
              <a:rPr lang="it-IT" sz="1400" dirty="0">
                <a:solidFill>
                  <a:schemeClr val="tx1"/>
                </a:solidFill>
                <a:cs typeface="Times New Roman" pitchFamily="18" charset="0"/>
              </a:rPr>
              <a:t>tra </a:t>
            </a:r>
            <a:r>
              <a:rPr lang="it-IT" sz="1400" dirty="0" smtClean="0">
                <a:solidFill>
                  <a:schemeClr val="tx1"/>
                </a:solidFill>
                <a:cs typeface="Times New Roman" pitchFamily="18" charset="0"/>
              </a:rPr>
              <a:t>il parco </a:t>
            </a:r>
            <a:r>
              <a:rPr lang="it-IT" sz="1400" dirty="0">
                <a:solidFill>
                  <a:schemeClr val="tx1"/>
                </a:solidFill>
                <a:cs typeface="Times New Roman" pitchFamily="18" charset="0"/>
              </a:rPr>
              <a:t>veicolare provinciale e </a:t>
            </a:r>
            <a:r>
              <a:rPr lang="it-IT" sz="1400" dirty="0" smtClean="0">
                <a:solidFill>
                  <a:schemeClr val="tx1"/>
                </a:solidFill>
                <a:cs typeface="Times New Roman" pitchFamily="18" charset="0"/>
              </a:rPr>
              <a:t>il numero di </a:t>
            </a:r>
            <a:r>
              <a:rPr lang="it-IT" sz="1400" dirty="0">
                <a:solidFill>
                  <a:schemeClr val="tx1"/>
                </a:solidFill>
                <a:cs typeface="Times New Roman" pitchFamily="18" charset="0"/>
              </a:rPr>
              <a:t>veicoli su </a:t>
            </a:r>
            <a:r>
              <a:rPr lang="it-IT" sz="1400" dirty="0" smtClean="0">
                <a:solidFill>
                  <a:schemeClr val="tx1"/>
                </a:solidFill>
                <a:cs typeface="Times New Roman" pitchFamily="18" charset="0"/>
              </a:rPr>
              <a:t>strada.</a:t>
            </a:r>
          </a:p>
        </p:txBody>
      </p:sp>
      <p:sp>
        <p:nvSpPr>
          <p:cNvPr id="194562" name="Text Box 20"/>
          <p:cNvSpPr txBox="1">
            <a:spLocks noChangeArrowheads="1"/>
          </p:cNvSpPr>
          <p:nvPr/>
        </p:nvSpPr>
        <p:spPr bwMode="auto">
          <a:xfrm>
            <a:off x="971550" y="692150"/>
            <a:ext cx="6913563" cy="822325"/>
          </a:xfrm>
          <a:prstGeom prst="rect">
            <a:avLst/>
          </a:prstGeom>
          <a:noFill/>
          <a:ln w="9525">
            <a:noFill/>
            <a:miter lim="800000"/>
            <a:headEnd/>
            <a:tailEnd/>
          </a:ln>
        </p:spPr>
        <p:txBody>
          <a:bodyPr>
            <a:spAutoFit/>
          </a:bodyPr>
          <a:lstStyle/>
          <a:p>
            <a:r>
              <a:rPr lang="it-IT" dirty="0">
                <a:cs typeface="Times New Roman" pitchFamily="18" charset="0"/>
              </a:rPr>
              <a:t>Disaggregazione provinciale: metodologia basata sulla flotta veicolare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94567"/>
                                        </p:tgtEl>
                                        <p:attrNameLst>
                                          <p:attrName>style.visibility</p:attrName>
                                        </p:attrNameLst>
                                      </p:cBhvr>
                                      <p:to>
                                        <p:strVal val="visible"/>
                                      </p:to>
                                    </p:set>
                                    <p:animEffect transition="in" filter="dissolve">
                                      <p:cBhvr>
                                        <p:cTn id="13" dur="500"/>
                                        <p:tgtEl>
                                          <p:spTgt spid="19456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94568"/>
                                        </p:tgtEl>
                                        <p:attrNameLst>
                                          <p:attrName>style.visibility</p:attrName>
                                        </p:attrNameLst>
                                      </p:cBhvr>
                                      <p:to>
                                        <p:strVal val="visible"/>
                                      </p:to>
                                    </p:set>
                                    <p:anim calcmode="lin" valueType="num">
                                      <p:cBhvr additive="base">
                                        <p:cTn id="18" dur="500" fill="hold"/>
                                        <p:tgtEl>
                                          <p:spTgt spid="194568"/>
                                        </p:tgtEl>
                                        <p:attrNameLst>
                                          <p:attrName>ppt_x</p:attrName>
                                        </p:attrNameLst>
                                      </p:cBhvr>
                                      <p:tavLst>
                                        <p:tav tm="0">
                                          <p:val>
                                            <p:strVal val="0-#ppt_w/2"/>
                                          </p:val>
                                        </p:tav>
                                        <p:tav tm="100000">
                                          <p:val>
                                            <p:strVal val="#ppt_x"/>
                                          </p:val>
                                        </p:tav>
                                      </p:tavLst>
                                    </p:anim>
                                    <p:anim calcmode="lin" valueType="num">
                                      <p:cBhvr additive="base">
                                        <p:cTn id="19" dur="500" fill="hold"/>
                                        <p:tgtEl>
                                          <p:spTgt spid="19456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94569"/>
                                        </p:tgtEl>
                                        <p:attrNameLst>
                                          <p:attrName>style.visibility</p:attrName>
                                        </p:attrNameLst>
                                      </p:cBhvr>
                                      <p:to>
                                        <p:strVal val="visible"/>
                                      </p:to>
                                    </p:set>
                                    <p:anim calcmode="lin" valueType="num">
                                      <p:cBhvr additive="base">
                                        <p:cTn id="24" dur="500" fill="hold"/>
                                        <p:tgtEl>
                                          <p:spTgt spid="194569"/>
                                        </p:tgtEl>
                                        <p:attrNameLst>
                                          <p:attrName>ppt_x</p:attrName>
                                        </p:attrNameLst>
                                      </p:cBhvr>
                                      <p:tavLst>
                                        <p:tav tm="0">
                                          <p:val>
                                            <p:strVal val="0-#ppt_w/2"/>
                                          </p:val>
                                        </p:tav>
                                        <p:tav tm="100000">
                                          <p:val>
                                            <p:strVal val="#ppt_x"/>
                                          </p:val>
                                        </p:tav>
                                      </p:tavLst>
                                    </p:anim>
                                    <p:anim calcmode="lin" valueType="num">
                                      <p:cBhvr additive="base">
                                        <p:cTn id="25" dur="500" fill="hold"/>
                                        <p:tgtEl>
                                          <p:spTgt spid="194569"/>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94570"/>
                                        </p:tgtEl>
                                        <p:attrNameLst>
                                          <p:attrName>style.visibility</p:attrName>
                                        </p:attrNameLst>
                                      </p:cBhvr>
                                      <p:to>
                                        <p:strVal val="visible"/>
                                      </p:to>
                                    </p:set>
                                    <p:anim calcmode="lin" valueType="num">
                                      <p:cBhvr additive="base">
                                        <p:cTn id="30" dur="500" fill="hold"/>
                                        <p:tgtEl>
                                          <p:spTgt spid="194570"/>
                                        </p:tgtEl>
                                        <p:attrNameLst>
                                          <p:attrName>ppt_x</p:attrName>
                                        </p:attrNameLst>
                                      </p:cBhvr>
                                      <p:tavLst>
                                        <p:tav tm="0">
                                          <p:val>
                                            <p:strVal val="1+#ppt_w/2"/>
                                          </p:val>
                                        </p:tav>
                                        <p:tav tm="100000">
                                          <p:val>
                                            <p:strVal val="#ppt_x"/>
                                          </p:val>
                                        </p:tav>
                                      </p:tavLst>
                                    </p:anim>
                                    <p:anim calcmode="lin" valueType="num">
                                      <p:cBhvr additive="base">
                                        <p:cTn id="31" dur="500" fill="hold"/>
                                        <p:tgtEl>
                                          <p:spTgt spid="194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8" grpId="0"/>
      <p:bldP spid="194569" grpId="0"/>
      <p:bldP spid="19457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2"/>
</p:tagLst>
</file>

<file path=ppt/theme/theme1.xml><?xml version="1.0" encoding="utf-8"?>
<a:theme xmlns:a="http://schemas.openxmlformats.org/drawingml/2006/main" name="Livello">
  <a:themeElements>
    <a:clrScheme name="Livello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fontScheme name="Livello">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2400" b="1" i="0" u="none" strike="noStrike" cap="none" normalizeH="0" baseline="0" smtClean="0">
            <a:ln>
              <a:noFill/>
            </a:ln>
            <a:solidFill>
              <a:schemeClr val="tx2"/>
            </a:solidFill>
            <a:effectLst/>
            <a:latin typeface="Times New Roman" pitchFamily="18"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2400" b="1" i="0" u="none" strike="noStrike" cap="none" normalizeH="0" baseline="0" smtClean="0">
            <a:ln>
              <a:noFill/>
            </a:ln>
            <a:solidFill>
              <a:schemeClr val="tx2"/>
            </a:solidFill>
            <a:effectLst/>
            <a:latin typeface="Times New Roman" pitchFamily="18" charset="0"/>
            <a:cs typeface="Arial" charset="0"/>
          </a:defRPr>
        </a:defPPr>
      </a:lstStyle>
    </a:lnDef>
  </a:objectDefaults>
  <a:extraClrSchemeLst>
    <a:extraClrScheme>
      <a:clrScheme name="Livello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ivello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ivello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ivello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ivello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ivello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ivello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ivello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Level</Template>
  <TotalTime>5241</TotalTime>
  <Words>4492</Words>
  <Application>Microsoft Office PowerPoint</Application>
  <PresentationFormat>Presentazione su schermo (4:3)</PresentationFormat>
  <Paragraphs>854</Paragraphs>
  <Slides>25</Slides>
  <Notes>13</Notes>
  <HiddenSlides>0</HiddenSlides>
  <MMClips>0</MMClips>
  <ScaleCrop>false</ScaleCrop>
  <HeadingPairs>
    <vt:vector size="4" baseType="variant">
      <vt:variant>
        <vt:lpstr>Tema</vt:lpstr>
      </vt:variant>
      <vt:variant>
        <vt:i4>1</vt:i4>
      </vt:variant>
      <vt:variant>
        <vt:lpstr>Titoli diapositive</vt:lpstr>
      </vt:variant>
      <vt:variant>
        <vt:i4>25</vt:i4>
      </vt:variant>
    </vt:vector>
  </HeadingPairs>
  <TitlesOfParts>
    <vt:vector size="26" baseType="lpstr">
      <vt:lpstr>Livello</vt:lpstr>
      <vt:lpstr>La disaggregazione provinciale delle emissioni nazionali da trasporto su strada nel 2010: metodologia e risultati  Francesca Lena, Ernesto Taurino, Riccardo De Lauretis ISPRA </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stima delle emissioni da trasporto nel passaggio a Copert 4 </dc:title>
  <dc:creator>Anto</dc:creator>
  <cp:lastModifiedBy>lena</cp:lastModifiedBy>
  <cp:revision>437</cp:revision>
  <dcterms:created xsi:type="dcterms:W3CDTF">2008-10-12T04:14:16Z</dcterms:created>
  <dcterms:modified xsi:type="dcterms:W3CDTF">2012-12-06T13:32:50Z</dcterms:modified>
</cp:coreProperties>
</file>