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handoutMasterIdLst>
    <p:handoutMasterId r:id="rId10"/>
  </p:handoutMasterIdLst>
  <p:sldIdLst>
    <p:sldId id="258" r:id="rId2"/>
    <p:sldId id="291" r:id="rId3"/>
    <p:sldId id="306" r:id="rId4"/>
    <p:sldId id="311" r:id="rId5"/>
    <p:sldId id="308" r:id="rId6"/>
    <p:sldId id="309" r:id="rId7"/>
    <p:sldId id="307" r:id="rId8"/>
    <p:sldId id="310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</p:embeddedFont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9890"/>
    <a:srgbClr val="87A1D3"/>
    <a:srgbClr val="CE843C"/>
    <a:srgbClr val="2643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02"/>
    <p:restoredTop sz="96327"/>
  </p:normalViewPr>
  <p:slideViewPr>
    <p:cSldViewPr snapToGrid="0" snapToObjects="1" showGuides="1">
      <p:cViewPr varScale="1">
        <p:scale>
          <a:sx n="85" d="100"/>
          <a:sy n="85" d="100"/>
        </p:scale>
        <p:origin x="701" y="5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46" d="100"/>
          <a:sy n="146" d="100"/>
        </p:scale>
        <p:origin x="4776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handoutMaster" Target="handoutMasters/handout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290B073E-A2E0-BDBE-6F78-581058BCB5E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6FD1B61-1EE1-9850-6D44-90AE96F3AD4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A9927E-1B5E-9A4C-9E17-2D6E3C77ADFF}" type="datetimeFigureOut">
              <a:rPr lang="it-IT" smtClean="0"/>
              <a:t>11/07/2023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0466D6E-799D-7CA8-37D4-BC587FADD2D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1D7ABD6-01A2-2969-8081-67F6E01D1CD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D7950A-E7EF-7547-8F10-910DF66319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99326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ertina istituzionale b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258E61C6-9180-A0E3-ACBC-666EEEC829A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4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264368"/>
              </a:solidFill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D3F5602B-487B-9FE3-0E4E-9001EBF18C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291061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77BF27B2-AE6C-CF69-7324-29A842DB1D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127" y="2474844"/>
            <a:ext cx="7370621" cy="1153259"/>
          </a:xfrm>
        </p:spPr>
        <p:txBody>
          <a:bodyPr lIns="0" tIns="0" rIns="0" bIns="0" anchor="t" anchorCtr="0">
            <a:normAutofit/>
          </a:bodyPr>
          <a:lstStyle>
            <a:lvl1pPr algn="l"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692B8E8-4E71-EDF6-E6C8-43C67FB69E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7272" y="3877202"/>
            <a:ext cx="7546708" cy="963781"/>
          </a:xfr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it-IT" dirty="0"/>
          </a:p>
        </p:txBody>
      </p:sp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4D6B392B-E54C-6FE4-7C89-B1D4395B26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71128" y="5229909"/>
            <a:ext cx="2843470" cy="752467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pic>
        <p:nvPicPr>
          <p:cNvPr id="8" name="Immagine 7" descr="Immagine che contiene testo, oggetto da esterni&#10;&#10;Descrizione generata automaticamente">
            <a:extLst>
              <a:ext uri="{FF2B5EF4-FFF2-40B4-BE49-F238E27FC236}">
                <a16:creationId xmlns:a16="http://schemas.microsoft.com/office/drawing/2014/main" id="{EE665D32-C3B4-7D17-A552-03A99AD218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4438" y="247439"/>
            <a:ext cx="3258596" cy="79618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3F53F9FA-F46F-E4F7-4237-E893EA01866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46496" y="3995"/>
            <a:ext cx="49455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366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ertina istituzionale co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magine che contiene acqua, esterni, scogliera, blu&#10;&#10;Descrizione generata automaticamente">
            <a:extLst>
              <a:ext uri="{FF2B5EF4-FFF2-40B4-BE49-F238E27FC236}">
                <a16:creationId xmlns:a16="http://schemas.microsoft.com/office/drawing/2014/main" id="{F3EDA99B-0248-6D7B-83F0-EED1746A3A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820" t="20123" r="4628" b="15821"/>
          <a:stretch/>
        </p:blipFill>
        <p:spPr>
          <a:xfrm>
            <a:off x="0" y="317333"/>
            <a:ext cx="12192000" cy="6540668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D3F5602B-487B-9FE3-0E4E-9001EBF18C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91061"/>
          </a:xfrm>
          <a:prstGeom prst="rect">
            <a:avLst/>
          </a:prstGeom>
        </p:spPr>
      </p:pic>
      <p:sp>
        <p:nvSpPr>
          <p:cNvPr id="10" name="Titolo 1">
            <a:extLst>
              <a:ext uri="{FF2B5EF4-FFF2-40B4-BE49-F238E27FC236}">
                <a16:creationId xmlns:a16="http://schemas.microsoft.com/office/drawing/2014/main" id="{37DF9BBC-55F5-6CA3-D2F6-CC08DE6134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127" y="2474844"/>
            <a:ext cx="7370621" cy="1153259"/>
          </a:xfrm>
        </p:spPr>
        <p:txBody>
          <a:bodyPr lIns="0" tIns="0" rIns="0" bIns="0" anchor="t" anchorCtr="0">
            <a:normAutofit/>
          </a:bodyPr>
          <a:lstStyle>
            <a:lvl1pPr algn="l"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11" name="Sottotitolo 2">
            <a:extLst>
              <a:ext uri="{FF2B5EF4-FFF2-40B4-BE49-F238E27FC236}">
                <a16:creationId xmlns:a16="http://schemas.microsoft.com/office/drawing/2014/main" id="{31854919-6A5D-AB6C-1064-F22BA5CC85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7272" y="3877202"/>
            <a:ext cx="7546708" cy="963781"/>
          </a:xfr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it-IT" dirty="0"/>
          </a:p>
        </p:txBody>
      </p:sp>
      <p:sp>
        <p:nvSpPr>
          <p:cNvPr id="12" name="Segnaposto testo 16">
            <a:extLst>
              <a:ext uri="{FF2B5EF4-FFF2-40B4-BE49-F238E27FC236}">
                <a16:creationId xmlns:a16="http://schemas.microsoft.com/office/drawing/2014/main" id="{046F5319-2285-0EEA-702F-878A56DF6C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71128" y="5229909"/>
            <a:ext cx="2843470" cy="752467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pic>
        <p:nvPicPr>
          <p:cNvPr id="14" name="Immagine 13" descr="Immagine che contiene testo, oggetto da esterni&#10;&#10;Descrizione generata automaticamente">
            <a:extLst>
              <a:ext uri="{FF2B5EF4-FFF2-40B4-BE49-F238E27FC236}">
                <a16:creationId xmlns:a16="http://schemas.microsoft.com/office/drawing/2014/main" id="{8395B0AD-3C49-372C-794F-DF69161921D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4438" y="247439"/>
            <a:ext cx="3258596" cy="796181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0A05A7FA-EFFC-729D-78CC-6A62BA703F2D}"/>
              </a:ext>
            </a:extLst>
          </p:cNvPr>
          <p:cNvSpPr txBox="1"/>
          <p:nvPr userDrawn="1"/>
        </p:nvSpPr>
        <p:spPr>
          <a:xfrm>
            <a:off x="7977404" y="5090082"/>
            <a:ext cx="3200400" cy="1200329"/>
          </a:xfrm>
          <a:prstGeom prst="rect">
            <a:avLst/>
          </a:prstGeom>
          <a:noFill/>
          <a:ln>
            <a:solidFill>
              <a:srgbClr val="FFFF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FF00"/>
                </a:solidFill>
              </a:rPr>
              <a:t>LA FOTO UTILIZZATA</a:t>
            </a:r>
            <a:br>
              <a:rPr lang="it-IT" b="1" dirty="0">
                <a:solidFill>
                  <a:srgbClr val="FFFF00"/>
                </a:solidFill>
              </a:rPr>
            </a:br>
            <a:r>
              <a:rPr lang="it-IT" b="1" dirty="0">
                <a:solidFill>
                  <a:srgbClr val="FFFF00"/>
                </a:solidFill>
              </a:rPr>
              <a:t>È UN FACSIMILE</a:t>
            </a:r>
          </a:p>
          <a:p>
            <a:r>
              <a:rPr lang="it-IT" b="1" dirty="0">
                <a:solidFill>
                  <a:srgbClr val="FFFF00"/>
                </a:solidFill>
              </a:rPr>
              <a:t>Deve essere sostituita con foto ad hoc</a:t>
            </a:r>
          </a:p>
        </p:txBody>
      </p:sp>
    </p:spTree>
    <p:extLst>
      <p:ext uri="{BB962C8B-B14F-4D97-AF65-F5344CB8AC3E}">
        <p14:creationId xmlns:p14="http://schemas.microsoft.com/office/powerpoint/2010/main" val="1301751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ertina Fondo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>
            <a:extLst>
              <a:ext uri="{FF2B5EF4-FFF2-40B4-BE49-F238E27FC236}">
                <a16:creationId xmlns:a16="http://schemas.microsoft.com/office/drawing/2014/main" id="{C0D919EF-4618-0E2A-848F-B670726E20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1668"/>
            <a:ext cx="12192000" cy="6834663"/>
          </a:xfrm>
          <a:prstGeom prst="rect">
            <a:avLst/>
          </a:prstGeom>
        </p:spPr>
      </p:pic>
      <p:sp>
        <p:nvSpPr>
          <p:cNvPr id="10" name="Titolo 1">
            <a:extLst>
              <a:ext uri="{FF2B5EF4-FFF2-40B4-BE49-F238E27FC236}">
                <a16:creationId xmlns:a16="http://schemas.microsoft.com/office/drawing/2014/main" id="{37DF9BBC-55F5-6CA3-D2F6-CC08DE6134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65990" y="2474844"/>
            <a:ext cx="5600267" cy="1153259"/>
          </a:xfrm>
        </p:spPr>
        <p:txBody>
          <a:bodyPr lIns="0" tIns="0" rIns="0" bIns="0" anchor="t" anchorCtr="0">
            <a:normAutofit/>
          </a:bodyPr>
          <a:lstStyle>
            <a:lvl1pPr algn="l"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11" name="Sottotitolo 2">
            <a:extLst>
              <a:ext uri="{FF2B5EF4-FFF2-40B4-BE49-F238E27FC236}">
                <a16:creationId xmlns:a16="http://schemas.microsoft.com/office/drawing/2014/main" id="{31854919-6A5D-AB6C-1064-F22BA5CC85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94429" y="3877202"/>
            <a:ext cx="5734060" cy="963781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it-IT" dirty="0"/>
          </a:p>
        </p:txBody>
      </p:sp>
      <p:sp>
        <p:nvSpPr>
          <p:cNvPr id="12" name="Segnaposto testo 16">
            <a:extLst>
              <a:ext uri="{FF2B5EF4-FFF2-40B4-BE49-F238E27FC236}">
                <a16:creationId xmlns:a16="http://schemas.microsoft.com/office/drawing/2014/main" id="{046F5319-2285-0EEA-702F-878A56DF6C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94429" y="5229909"/>
            <a:ext cx="3322320" cy="752467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8BEE2298-4659-8CD7-6577-C1C8CB6F04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66678" y="340093"/>
            <a:ext cx="3258596" cy="798247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E084AA16-CBE8-50B9-58FF-9B118DDBED99}"/>
              </a:ext>
            </a:extLst>
          </p:cNvPr>
          <p:cNvSpPr txBox="1"/>
          <p:nvPr userDrawn="1"/>
        </p:nvSpPr>
        <p:spPr>
          <a:xfrm>
            <a:off x="-249382" y="28500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61341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116F7A-75F3-DF1E-2673-F2C53C1FB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4515"/>
            <a:ext cx="10845800" cy="632402"/>
          </a:xfrm>
        </p:spPr>
        <p:txBody>
          <a:bodyPr lIns="0" tIns="0" rIns="0" bIns="0" anchor="t" anchorCtr="0">
            <a:normAutofit/>
          </a:bodyPr>
          <a:lstStyle>
            <a:lvl1pPr>
              <a:defRPr sz="3200" b="1">
                <a:solidFill>
                  <a:srgbClr val="264368"/>
                </a:solidFill>
                <a:latin typeface="+mn-lt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BED34D6-D110-0464-8FCC-05B24E314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8174"/>
            <a:ext cx="10845800" cy="4441651"/>
          </a:xfrm>
        </p:spPr>
        <p:txBody>
          <a:bodyPr lIns="0" tIns="0" rIns="0" bIns="0">
            <a:noAutofit/>
          </a:bodyPr>
          <a:lstStyle>
            <a:lvl1pPr marL="0" indent="0">
              <a:buClr>
                <a:srgbClr val="CE843C"/>
              </a:buClr>
              <a:buFontTx/>
              <a:buNone/>
              <a:defRPr>
                <a:solidFill>
                  <a:srgbClr val="264368"/>
                </a:solidFill>
              </a:defRPr>
            </a:lvl1pPr>
            <a:lvl2pPr>
              <a:buClr>
                <a:srgbClr val="CE843C"/>
              </a:buClr>
              <a:defRPr>
                <a:solidFill>
                  <a:srgbClr val="264368"/>
                </a:solidFill>
              </a:defRPr>
            </a:lvl2pPr>
            <a:lvl3pPr>
              <a:buClr>
                <a:srgbClr val="CE843C"/>
              </a:buClr>
              <a:defRPr>
                <a:solidFill>
                  <a:srgbClr val="264368"/>
                </a:solidFill>
              </a:defRPr>
            </a:lvl3pPr>
            <a:lvl4pPr>
              <a:buClr>
                <a:srgbClr val="CE843C"/>
              </a:buClr>
              <a:defRPr>
                <a:solidFill>
                  <a:srgbClr val="264368"/>
                </a:solidFill>
              </a:defRPr>
            </a:lvl4pPr>
            <a:lvl5pPr>
              <a:buClr>
                <a:srgbClr val="CE843C"/>
              </a:buClr>
              <a:defRPr>
                <a:solidFill>
                  <a:srgbClr val="264368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AD4A0DB-2BF6-6397-8561-6088322A7C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97000" cy="365125"/>
          </a:xfrm>
          <a:prstGeom prst="rect">
            <a:avLst/>
          </a:prstGeom>
        </p:spPr>
        <p:txBody>
          <a:bodyPr/>
          <a:lstStyle/>
          <a:p>
            <a:fld id="{7E263F11-8A62-5C48-A45E-7EE945F7625D}" type="datetimeFigureOut">
              <a:rPr lang="it-IT" smtClean="0"/>
              <a:t>11/07/2023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06B5DA4-1DC0-17FB-3767-D4B5172E1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79040" y="635635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14C02E3-DE47-8EA5-9E20-AC207BCD5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516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D2BC12-A084-134F-A110-B94253968681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 descr="Immagine che contiene testo, oggetto da esterni&#10;&#10;Descrizione generata automaticamente">
            <a:extLst>
              <a:ext uri="{FF2B5EF4-FFF2-40B4-BE49-F238E27FC236}">
                <a16:creationId xmlns:a16="http://schemas.microsoft.com/office/drawing/2014/main" id="{82F1A067-CBA7-9768-317C-E2524A7620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2200" y="6281554"/>
            <a:ext cx="1701800" cy="415805"/>
          </a:xfrm>
          <a:prstGeom prst="rect">
            <a:avLst/>
          </a:prstGeom>
        </p:spPr>
      </p:pic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8100C4AA-0511-1BE0-58F9-D3E89F0912F6}"/>
              </a:ext>
            </a:extLst>
          </p:cNvPr>
          <p:cNvCxnSpPr/>
          <p:nvPr userDrawn="1"/>
        </p:nvCxnSpPr>
        <p:spPr>
          <a:xfrm>
            <a:off x="0" y="6197283"/>
            <a:ext cx="12192000" cy="0"/>
          </a:xfrm>
          <a:prstGeom prst="line">
            <a:avLst/>
          </a:prstGeom>
          <a:ln w="12700">
            <a:solidFill>
              <a:srgbClr val="2643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magine 10">
            <a:extLst>
              <a:ext uri="{FF2B5EF4-FFF2-40B4-BE49-F238E27FC236}">
                <a16:creationId xmlns:a16="http://schemas.microsoft.com/office/drawing/2014/main" id="{229A9EF3-8C10-67BE-9535-1AF7A68D63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0000"/>
          <a:stretch/>
        </p:blipFill>
        <p:spPr>
          <a:xfrm>
            <a:off x="-1" y="72677"/>
            <a:ext cx="442981" cy="90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077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116F7A-75F3-DF1E-2673-F2C53C1FB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4515"/>
            <a:ext cx="10845800" cy="632402"/>
          </a:xfrm>
        </p:spPr>
        <p:txBody>
          <a:bodyPr lIns="0" tIns="0" rIns="0" bIns="0" anchor="t" anchorCtr="0">
            <a:normAutofit/>
          </a:bodyPr>
          <a:lstStyle>
            <a:lvl1pPr>
              <a:buFontTx/>
              <a:buNone/>
              <a:defRPr sz="3200" b="1">
                <a:solidFill>
                  <a:srgbClr val="264368"/>
                </a:solidFill>
                <a:latin typeface="+mn-lt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BED34D6-D110-0464-8FCC-05B24E314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08174"/>
            <a:ext cx="5064761" cy="4441651"/>
          </a:xfrm>
        </p:spPr>
        <p:txBody>
          <a:bodyPr lIns="0" tIns="0" rIns="0" bIns="0">
            <a:noAutofit/>
          </a:bodyPr>
          <a:lstStyle>
            <a:lvl1pPr marL="0" indent="0">
              <a:buClr>
                <a:srgbClr val="CE843C"/>
              </a:buClr>
              <a:buFontTx/>
              <a:buNone/>
              <a:defRPr>
                <a:solidFill>
                  <a:srgbClr val="264368"/>
                </a:solidFill>
              </a:defRPr>
            </a:lvl1pPr>
            <a:lvl2pPr marL="457200" indent="0">
              <a:buClr>
                <a:srgbClr val="CE843C"/>
              </a:buClr>
              <a:buFontTx/>
              <a:buNone/>
              <a:defRPr>
                <a:solidFill>
                  <a:srgbClr val="264368"/>
                </a:solidFill>
              </a:defRPr>
            </a:lvl2pPr>
            <a:lvl3pPr marL="914400" indent="0">
              <a:buClr>
                <a:srgbClr val="CE843C"/>
              </a:buClr>
              <a:buFontTx/>
              <a:buNone/>
              <a:defRPr>
                <a:solidFill>
                  <a:srgbClr val="264368"/>
                </a:solidFill>
              </a:defRPr>
            </a:lvl3pPr>
            <a:lvl4pPr marL="1371600" indent="0">
              <a:buClr>
                <a:srgbClr val="CE843C"/>
              </a:buClr>
              <a:buFontTx/>
              <a:buNone/>
              <a:defRPr>
                <a:solidFill>
                  <a:srgbClr val="264368"/>
                </a:solidFill>
              </a:defRPr>
            </a:lvl4pPr>
            <a:lvl5pPr marL="1828800" indent="0">
              <a:buClr>
                <a:srgbClr val="CE843C"/>
              </a:buClr>
              <a:buFontTx/>
              <a:buNone/>
              <a:defRPr>
                <a:solidFill>
                  <a:srgbClr val="264368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AD4A0DB-2BF6-6397-8561-6088322A7C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97000" cy="36512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fld id="{7E263F11-8A62-5C48-A45E-7EE945F7625D}" type="datetimeFigureOut">
              <a:rPr lang="it-IT" smtClean="0"/>
              <a:pPr/>
              <a:t>11/07/2023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06B5DA4-1DC0-17FB-3767-D4B5172E1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79040" y="635635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buFontTx/>
              <a:buNone/>
              <a:defRPr/>
            </a:lvl1pPr>
          </a:lstStyle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14C02E3-DE47-8EA5-9E20-AC207BCD5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516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fld id="{81D2BC12-A084-134F-A110-B94253968681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7" name="Immagine 6" descr="Immagine che contiene testo, oggetto da esterni&#10;&#10;Descrizione generata automaticamente">
            <a:extLst>
              <a:ext uri="{FF2B5EF4-FFF2-40B4-BE49-F238E27FC236}">
                <a16:creationId xmlns:a16="http://schemas.microsoft.com/office/drawing/2014/main" id="{82F1A067-CBA7-9768-317C-E2524A7620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2200" y="6281554"/>
            <a:ext cx="1701800" cy="415805"/>
          </a:xfrm>
          <a:prstGeom prst="rect">
            <a:avLst/>
          </a:prstGeom>
        </p:spPr>
      </p:pic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8100C4AA-0511-1BE0-58F9-D3E89F0912F6}"/>
              </a:ext>
            </a:extLst>
          </p:cNvPr>
          <p:cNvCxnSpPr/>
          <p:nvPr userDrawn="1"/>
        </p:nvCxnSpPr>
        <p:spPr>
          <a:xfrm>
            <a:off x="0" y="6197283"/>
            <a:ext cx="12192000" cy="0"/>
          </a:xfrm>
          <a:prstGeom prst="line">
            <a:avLst/>
          </a:prstGeom>
          <a:ln w="12700">
            <a:solidFill>
              <a:srgbClr val="2643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magine 10">
            <a:extLst>
              <a:ext uri="{FF2B5EF4-FFF2-40B4-BE49-F238E27FC236}">
                <a16:creationId xmlns:a16="http://schemas.microsoft.com/office/drawing/2014/main" id="{229A9EF3-8C10-67BE-9535-1AF7A68D63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0000"/>
          <a:stretch/>
        </p:blipFill>
        <p:spPr>
          <a:xfrm>
            <a:off x="-1" y="72677"/>
            <a:ext cx="442981" cy="90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212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116F7A-75F3-DF1E-2673-F2C53C1FB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4515"/>
            <a:ext cx="10845800" cy="632402"/>
          </a:xfrm>
        </p:spPr>
        <p:txBody>
          <a:bodyPr lIns="0" tIns="0" rIns="0" bIns="0" anchor="t" anchorCtr="0">
            <a:normAutofit/>
          </a:bodyPr>
          <a:lstStyle>
            <a:lvl1pPr>
              <a:buFontTx/>
              <a:buNone/>
              <a:defRPr sz="3200" b="1">
                <a:solidFill>
                  <a:srgbClr val="264368"/>
                </a:solidFill>
                <a:latin typeface="+mn-lt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BED34D6-D110-0464-8FCC-05B24E314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8174"/>
            <a:ext cx="5076464" cy="4441651"/>
          </a:xfrm>
        </p:spPr>
        <p:txBody>
          <a:bodyPr lIns="0" tIns="0" rIns="0" bIns="0">
            <a:noAutofit/>
          </a:bodyPr>
          <a:lstStyle>
            <a:lvl1pPr marL="0" indent="0">
              <a:buClr>
                <a:srgbClr val="CE843C"/>
              </a:buClr>
              <a:buFontTx/>
              <a:buNone/>
              <a:defRPr sz="2400">
                <a:solidFill>
                  <a:srgbClr val="264368"/>
                </a:solidFill>
              </a:defRPr>
            </a:lvl1pPr>
            <a:lvl2pPr marL="457200" indent="0">
              <a:buClr>
                <a:srgbClr val="CE843C"/>
              </a:buClr>
              <a:buFontTx/>
              <a:buNone/>
              <a:defRPr sz="2400">
                <a:solidFill>
                  <a:srgbClr val="264368"/>
                </a:solidFill>
              </a:defRPr>
            </a:lvl2pPr>
            <a:lvl3pPr marL="914400" indent="0">
              <a:buClr>
                <a:srgbClr val="CE843C"/>
              </a:buClr>
              <a:buFontTx/>
              <a:buNone/>
              <a:defRPr sz="2400">
                <a:solidFill>
                  <a:srgbClr val="264368"/>
                </a:solidFill>
              </a:defRPr>
            </a:lvl3pPr>
            <a:lvl4pPr marL="1371600" indent="0">
              <a:buClr>
                <a:srgbClr val="CE843C"/>
              </a:buClr>
              <a:buFontTx/>
              <a:buNone/>
              <a:defRPr sz="2400">
                <a:solidFill>
                  <a:srgbClr val="264368"/>
                </a:solidFill>
              </a:defRPr>
            </a:lvl4pPr>
            <a:lvl5pPr marL="1828800" indent="0">
              <a:buClr>
                <a:srgbClr val="CE843C"/>
              </a:buClr>
              <a:buFontTx/>
              <a:buNone/>
              <a:defRPr sz="2400">
                <a:solidFill>
                  <a:srgbClr val="264368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AD4A0DB-2BF6-6397-8561-6088322A7C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97000" cy="36512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fld id="{7E263F11-8A62-5C48-A45E-7EE945F7625D}" type="datetimeFigureOut">
              <a:rPr lang="it-IT" smtClean="0"/>
              <a:pPr/>
              <a:t>11/07/2023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06B5DA4-1DC0-17FB-3767-D4B5172E1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79040" y="635635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buFontTx/>
              <a:buNone/>
              <a:defRPr/>
            </a:lvl1pPr>
          </a:lstStyle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14C02E3-DE47-8EA5-9E20-AC207BCD5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516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fld id="{81D2BC12-A084-134F-A110-B94253968681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7" name="Immagine 6" descr="Immagine che contiene testo, oggetto da esterni&#10;&#10;Descrizione generata automaticamente">
            <a:extLst>
              <a:ext uri="{FF2B5EF4-FFF2-40B4-BE49-F238E27FC236}">
                <a16:creationId xmlns:a16="http://schemas.microsoft.com/office/drawing/2014/main" id="{82F1A067-CBA7-9768-317C-E2524A7620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2200" y="6281554"/>
            <a:ext cx="1701800" cy="415805"/>
          </a:xfrm>
          <a:prstGeom prst="rect">
            <a:avLst/>
          </a:prstGeom>
        </p:spPr>
      </p:pic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8100C4AA-0511-1BE0-58F9-D3E89F0912F6}"/>
              </a:ext>
            </a:extLst>
          </p:cNvPr>
          <p:cNvCxnSpPr/>
          <p:nvPr userDrawn="1"/>
        </p:nvCxnSpPr>
        <p:spPr>
          <a:xfrm>
            <a:off x="0" y="6197283"/>
            <a:ext cx="12192000" cy="0"/>
          </a:xfrm>
          <a:prstGeom prst="line">
            <a:avLst/>
          </a:prstGeom>
          <a:ln w="12700">
            <a:solidFill>
              <a:srgbClr val="2643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magine 10">
            <a:extLst>
              <a:ext uri="{FF2B5EF4-FFF2-40B4-BE49-F238E27FC236}">
                <a16:creationId xmlns:a16="http://schemas.microsoft.com/office/drawing/2014/main" id="{229A9EF3-8C10-67BE-9535-1AF7A68D63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0000"/>
          <a:stretch/>
        </p:blipFill>
        <p:spPr>
          <a:xfrm>
            <a:off x="-1" y="72677"/>
            <a:ext cx="442981" cy="904240"/>
          </a:xfrm>
          <a:prstGeom prst="rect">
            <a:avLst/>
          </a:prstGeom>
        </p:spPr>
      </p:pic>
      <p:sp>
        <p:nvSpPr>
          <p:cNvPr id="14" name="Segnaposto contenuto 2">
            <a:extLst>
              <a:ext uri="{FF2B5EF4-FFF2-40B4-BE49-F238E27FC236}">
                <a16:creationId xmlns:a16="http://schemas.microsoft.com/office/drawing/2014/main" id="{D9747E04-8137-79C6-E59D-781621A1F2C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36175" y="1208174"/>
            <a:ext cx="5076464" cy="4441651"/>
          </a:xfrm>
        </p:spPr>
        <p:txBody>
          <a:bodyPr lIns="0" tIns="0" rIns="0" bIns="0">
            <a:noAutofit/>
          </a:bodyPr>
          <a:lstStyle>
            <a:lvl1pPr marL="0" indent="0">
              <a:buClr>
                <a:srgbClr val="CE843C"/>
              </a:buClr>
              <a:buFontTx/>
              <a:buNone/>
              <a:defRPr sz="2400">
                <a:solidFill>
                  <a:srgbClr val="264368"/>
                </a:solidFill>
              </a:defRPr>
            </a:lvl1pPr>
            <a:lvl2pPr marL="457200" indent="0">
              <a:buClr>
                <a:srgbClr val="CE843C"/>
              </a:buClr>
              <a:buFontTx/>
              <a:buNone/>
              <a:defRPr sz="2400">
                <a:solidFill>
                  <a:srgbClr val="264368"/>
                </a:solidFill>
              </a:defRPr>
            </a:lvl2pPr>
            <a:lvl3pPr marL="914400" indent="0">
              <a:buClr>
                <a:srgbClr val="CE843C"/>
              </a:buClr>
              <a:buFontTx/>
              <a:buNone/>
              <a:defRPr sz="2400">
                <a:solidFill>
                  <a:srgbClr val="264368"/>
                </a:solidFill>
              </a:defRPr>
            </a:lvl3pPr>
            <a:lvl4pPr marL="1371600" indent="0">
              <a:buClr>
                <a:srgbClr val="CE843C"/>
              </a:buClr>
              <a:buFontTx/>
              <a:buNone/>
              <a:defRPr sz="2400">
                <a:solidFill>
                  <a:srgbClr val="264368"/>
                </a:solidFill>
              </a:defRPr>
            </a:lvl4pPr>
            <a:lvl5pPr marL="1828800" indent="0">
              <a:buClr>
                <a:srgbClr val="CE843C"/>
              </a:buClr>
              <a:buFontTx/>
              <a:buNone/>
              <a:defRPr sz="2400">
                <a:solidFill>
                  <a:srgbClr val="264368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62356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us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258E61C6-9180-A0E3-ACBC-666EEEC829A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4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264368"/>
              </a:solidFill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D3F5602B-487B-9FE3-0E4E-9001EBF18C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291061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77BF27B2-AE6C-CF69-7324-29A842DB1D9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71127" y="3319796"/>
            <a:ext cx="7370621" cy="1153259"/>
          </a:xfrm>
        </p:spPr>
        <p:txBody>
          <a:bodyPr lIns="0" tIns="0" rIns="0" bIns="0" anchor="t" anchorCtr="0">
            <a:normAutofit/>
          </a:bodyPr>
          <a:lstStyle>
            <a:lvl1pPr algn="l"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 dirty="0"/>
              <a:t>Grazie</a:t>
            </a:r>
          </a:p>
        </p:txBody>
      </p:sp>
      <p:pic>
        <p:nvPicPr>
          <p:cNvPr id="8" name="Immagine 7" descr="Immagine che contiene testo, oggetto da esterni&#10;&#10;Descrizione generata automaticamente">
            <a:extLst>
              <a:ext uri="{FF2B5EF4-FFF2-40B4-BE49-F238E27FC236}">
                <a16:creationId xmlns:a16="http://schemas.microsoft.com/office/drawing/2014/main" id="{EE665D32-C3B4-7D17-A552-03A99AD218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4438" y="247439"/>
            <a:ext cx="3258596" cy="796181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9123C66F-4614-4F83-B589-87BB79229A73}"/>
              </a:ext>
            </a:extLst>
          </p:cNvPr>
          <p:cNvSpPr txBox="1"/>
          <p:nvPr userDrawn="1"/>
        </p:nvSpPr>
        <p:spPr>
          <a:xfrm>
            <a:off x="1371127" y="5949387"/>
            <a:ext cx="310827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dirty="0" err="1">
                <a:solidFill>
                  <a:schemeClr val="bg1"/>
                </a:solidFill>
              </a:rPr>
              <a:t>www.isprambiente.gov.it</a:t>
            </a:r>
            <a:r>
              <a:rPr lang="it-IT" dirty="0">
                <a:solidFill>
                  <a:schemeClr val="bg1"/>
                </a:solidFill>
              </a:rPr>
              <a:t>/</a:t>
            </a:r>
            <a:r>
              <a:rPr lang="it-IT" dirty="0" err="1">
                <a:solidFill>
                  <a:schemeClr val="bg1"/>
                </a:solidFill>
              </a:rPr>
              <a:t>it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243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5D12E193-6CA7-859E-37FD-5C590BEAE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0FA1581-BC43-DFF6-DC65-7B025256B4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id="{1A81DE36-885D-F4B1-827F-2CCD0FC94E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97000" cy="36512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400">
                <a:solidFill>
                  <a:srgbClr val="264368"/>
                </a:solidFill>
              </a:defRPr>
            </a:lvl1pPr>
          </a:lstStyle>
          <a:p>
            <a:fld id="{7E263F11-8A62-5C48-A45E-7EE945F7625D}" type="datetimeFigureOut">
              <a:rPr lang="it-IT" smtClean="0"/>
              <a:pPr/>
              <a:t>11/07/2023</a:t>
            </a:fld>
            <a:endParaRPr lang="it-IT"/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693DD1B1-38EF-EF4B-D260-9A15B768B8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79040" y="635635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buFontTx/>
              <a:buNone/>
              <a:defRPr sz="1400">
                <a:solidFill>
                  <a:srgbClr val="264368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9" name="Segnaposto numero diapositiva 5">
            <a:extLst>
              <a:ext uri="{FF2B5EF4-FFF2-40B4-BE49-F238E27FC236}">
                <a16:creationId xmlns:a16="http://schemas.microsoft.com/office/drawing/2014/main" id="{0A0A522B-E0D0-8AD3-EA55-7607CA4DA6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516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400">
                <a:solidFill>
                  <a:srgbClr val="264368"/>
                </a:solidFill>
              </a:defRPr>
            </a:lvl1pPr>
          </a:lstStyle>
          <a:p>
            <a:fld id="{81D2BC12-A084-134F-A110-B9425396868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5205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4" r:id="rId3"/>
    <p:sldLayoutId id="2147483650" r:id="rId4"/>
    <p:sldLayoutId id="2147483661" r:id="rId5"/>
    <p:sldLayoutId id="2147483662" r:id="rId6"/>
    <p:sldLayoutId id="2147483663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54A364-09A8-0AB2-158F-7196770B92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813560"/>
            <a:ext cx="9890761" cy="2492433"/>
          </a:xfrm>
        </p:spPr>
        <p:txBody>
          <a:bodyPr>
            <a:normAutofit/>
          </a:bodyPr>
          <a:lstStyle/>
          <a:p>
            <a:r>
              <a:rPr lang="it-IT" dirty="0"/>
              <a:t>Il regolamento dei Parchi Nazionali da </a:t>
            </a:r>
            <a:br>
              <a:rPr lang="it-IT" dirty="0"/>
            </a:br>
            <a:r>
              <a:rPr lang="it-IT" dirty="0"/>
              <a:t>Legge 6 dicembre 1991, n. 394. Testo coordinato (Aggiornato al D.L. n. 262/2006) (GU n. 292 del 13-12-1991, S.O.). Testo coordinato (Aggiornato al DPR 16 aprile 2013)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FEB6743-1134-73F8-FBDC-C53DFC496C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518168"/>
            <a:ext cx="10363201" cy="1814544"/>
          </a:xfrm>
        </p:spPr>
        <p:txBody>
          <a:bodyPr>
            <a:normAutofit fontScale="92500" lnSpcReduction="20000"/>
          </a:bodyPr>
          <a:lstStyle/>
          <a:p>
            <a:endParaRPr lang="it-IT" sz="5100" dirty="0"/>
          </a:p>
          <a:p>
            <a:r>
              <a:rPr lang="it-IT" sz="2900" dirty="0"/>
              <a:t>Susanna D’Antoni</a:t>
            </a:r>
          </a:p>
          <a:p>
            <a:r>
              <a:rPr lang="it-IT" sz="2900" dirty="0"/>
              <a:t>Sezione Aree protette, pianificazione e gestione del territorio e del paesaggio - Servizio BIO-SOST - ISPRA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373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D4A5A4-723D-48C0-923C-4C90555EF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Regolamento del Parco - Art. 11 c.1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8596964-6EA8-4CFC-89D8-F27DCD374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138" y="851338"/>
            <a:ext cx="11289862" cy="4798488"/>
          </a:xfrm>
        </p:spPr>
        <p:txBody>
          <a:bodyPr/>
          <a:lstStyle/>
          <a:p>
            <a:r>
              <a:rPr lang="it-IT" sz="2400" b="1" dirty="0"/>
              <a:t>C. 1</a:t>
            </a:r>
            <a:r>
              <a:rPr lang="it-IT" sz="2400" dirty="0"/>
              <a:t>. Il regolamento del parco </a:t>
            </a:r>
            <a:r>
              <a:rPr lang="it-IT" sz="2400" b="1" dirty="0"/>
              <a:t>disciplina l'esercizio delle attività consentite entro il territorio del parco</a:t>
            </a:r>
            <a:r>
              <a:rPr lang="it-IT" sz="2400" dirty="0"/>
              <a:t> ed è </a:t>
            </a:r>
            <a:r>
              <a:rPr lang="it-IT" sz="2400" b="1" dirty="0"/>
              <a:t>adottato dall'Ente parco</a:t>
            </a:r>
            <a:r>
              <a:rPr lang="it-IT" sz="2400" dirty="0"/>
              <a:t>, anche </a:t>
            </a:r>
            <a:r>
              <a:rPr lang="it-IT" sz="2400" b="1" dirty="0"/>
              <a:t>contestualmente all'approvazione del piano </a:t>
            </a:r>
            <a:r>
              <a:rPr lang="it-IT" sz="2400" dirty="0"/>
              <a:t>per il parco di cui all'articolo 12 e comunque </a:t>
            </a:r>
            <a:r>
              <a:rPr lang="it-IT" sz="2400" b="1" dirty="0"/>
              <a:t>non oltre sei mesi dall'approvazione </a:t>
            </a:r>
            <a:r>
              <a:rPr lang="it-IT" sz="2400" dirty="0"/>
              <a:t>del medesimo….</a:t>
            </a:r>
          </a:p>
          <a:p>
            <a:endParaRPr lang="it-IT" sz="2400" dirty="0"/>
          </a:p>
          <a:p>
            <a:endParaRPr lang="it-IT" sz="2000" i="1" dirty="0"/>
          </a:p>
          <a:p>
            <a:endParaRPr lang="it-IT" sz="2000" i="1" dirty="0"/>
          </a:p>
          <a:p>
            <a:endParaRPr lang="it-IT" sz="2400" dirty="0"/>
          </a:p>
          <a:p>
            <a:endParaRPr lang="it-IT" sz="2400" dirty="0"/>
          </a:p>
          <a:p>
            <a:br>
              <a:rPr lang="it-IT" sz="2400" dirty="0"/>
            </a:br>
            <a:br>
              <a:rPr lang="it-IT" sz="2400" dirty="0"/>
            </a:b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071105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D4A5A4-723D-48C0-923C-4C90555EF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Regolamento del Parco - Art. 11 c.2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8596964-6EA8-4CFC-89D8-F27DCD374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137" y="851338"/>
            <a:ext cx="11565633" cy="4798488"/>
          </a:xfrm>
        </p:spPr>
        <p:txBody>
          <a:bodyPr/>
          <a:lstStyle/>
          <a:p>
            <a:r>
              <a:rPr lang="it-IT" sz="2400" b="1" u="sng" dirty="0"/>
              <a:t>Disciplina:</a:t>
            </a:r>
            <a:br>
              <a:rPr lang="it-IT" sz="2400" dirty="0"/>
            </a:br>
            <a:r>
              <a:rPr lang="it-IT" sz="2400" dirty="0"/>
              <a:t>- la tipologia e la modalità di </a:t>
            </a:r>
            <a:r>
              <a:rPr lang="it-IT" sz="2400" b="1" dirty="0"/>
              <a:t>costruzione di opere e manufatti</a:t>
            </a:r>
          </a:p>
          <a:p>
            <a:r>
              <a:rPr lang="it-IT" sz="2400" dirty="0"/>
              <a:t>- lo </a:t>
            </a:r>
            <a:r>
              <a:rPr lang="it-IT" sz="2400" b="1" dirty="0"/>
              <a:t>svolgimento di attività artigianali, commerciali, di servizio e agro-</a:t>
            </a:r>
            <a:r>
              <a:rPr lang="it-IT" sz="2400" b="1" dirty="0" err="1"/>
              <a:t>silvo</a:t>
            </a:r>
            <a:r>
              <a:rPr lang="it-IT" sz="2400" b="1" dirty="0"/>
              <a:t>-pastorali</a:t>
            </a:r>
          </a:p>
          <a:p>
            <a:r>
              <a:rPr lang="it-IT" sz="2400" dirty="0"/>
              <a:t>- il </a:t>
            </a:r>
            <a:r>
              <a:rPr lang="it-IT" sz="2400" b="1" dirty="0"/>
              <a:t>soggiorno e la circolazione del pubblico </a:t>
            </a:r>
            <a:r>
              <a:rPr lang="it-IT" sz="2400" dirty="0"/>
              <a:t>con qualsiasi </a:t>
            </a:r>
            <a:r>
              <a:rPr lang="it-IT" sz="2400" b="1" dirty="0"/>
              <a:t>mezzo di trasporto</a:t>
            </a:r>
          </a:p>
          <a:p>
            <a:pPr marL="342900" indent="-342900">
              <a:buFontTx/>
              <a:buChar char="-"/>
            </a:pPr>
            <a:r>
              <a:rPr lang="it-IT" sz="2400" dirty="0"/>
              <a:t>lo </a:t>
            </a:r>
            <a:r>
              <a:rPr lang="it-IT" sz="2400" b="1" dirty="0"/>
              <a:t>svolgimento di attività sportive, ricreative, educative , di ricerca scientifica e </a:t>
            </a:r>
            <a:r>
              <a:rPr lang="it-IT" sz="2400" b="1" dirty="0" err="1"/>
              <a:t>biosanitaria</a:t>
            </a:r>
            <a:endParaRPr lang="it-IT" sz="2400" b="1" dirty="0"/>
          </a:p>
          <a:p>
            <a:pPr marL="342900" indent="-342900">
              <a:buFontTx/>
              <a:buChar char="-"/>
            </a:pPr>
            <a:r>
              <a:rPr lang="it-IT" sz="2400" b="1" dirty="0"/>
              <a:t>lo svolgimento delle attività per occupazione giovanile, volontariato, servizio civile </a:t>
            </a:r>
          </a:p>
          <a:p>
            <a:pPr marL="342900" indent="-342900">
              <a:buFontTx/>
              <a:buChar char="-"/>
            </a:pPr>
            <a:r>
              <a:rPr lang="it-IT" sz="2400" b="1" dirty="0"/>
              <a:t>i limiti di emissioni sonore, luminose o di altro genere </a:t>
            </a:r>
            <a:r>
              <a:rPr lang="it-IT" sz="2400" dirty="0"/>
              <a:t>(secondo normativa)</a:t>
            </a:r>
          </a:p>
          <a:p>
            <a:pPr marL="342900" indent="-342900">
              <a:buFontTx/>
              <a:buChar char="-"/>
            </a:pPr>
            <a:r>
              <a:rPr lang="it-IT" sz="2400" dirty="0"/>
              <a:t>lo svolgimento </a:t>
            </a:r>
            <a:r>
              <a:rPr lang="it-IT" sz="2400" b="1" dirty="0"/>
              <a:t>di attività di volontariato</a:t>
            </a:r>
          </a:p>
          <a:p>
            <a:pPr marL="342900" indent="-342900">
              <a:buFontTx/>
              <a:buChar char="-"/>
            </a:pPr>
            <a:r>
              <a:rPr lang="it-IT" sz="2400" b="1" dirty="0"/>
              <a:t>l’accessibilità al parco per disabili</a:t>
            </a:r>
          </a:p>
        </p:txBody>
      </p:sp>
    </p:spTree>
    <p:extLst>
      <p:ext uri="{BB962C8B-B14F-4D97-AF65-F5344CB8AC3E}">
        <p14:creationId xmlns:p14="http://schemas.microsoft.com/office/powerpoint/2010/main" val="1487432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D4A5A4-723D-48C0-923C-4C90555EF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Regolamento del Parco - Art. 11 c.2bis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8596964-6EA8-4CFC-89D8-F27DCD374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137" y="1604682"/>
            <a:ext cx="11565633" cy="4045144"/>
          </a:xfrm>
        </p:spPr>
        <p:txBody>
          <a:bodyPr/>
          <a:lstStyle/>
          <a:p>
            <a:r>
              <a:rPr lang="it-IT" sz="2400" b="1" dirty="0"/>
              <a:t>C. 2bis. </a:t>
            </a:r>
            <a:r>
              <a:rPr lang="it-IT" sz="2400" dirty="0"/>
              <a:t>Il regolamento del parco </a:t>
            </a:r>
            <a:r>
              <a:rPr lang="it-IT" sz="2400" b="1" dirty="0"/>
              <a:t>valorizza altresì gli usi, i costumi, le consuetudini e le attività tradizionali delle popolazioni residenti sul territorio</a:t>
            </a:r>
            <a:r>
              <a:rPr lang="it-IT" sz="2400" dirty="0"/>
              <a:t>, </a:t>
            </a:r>
            <a:r>
              <a:rPr lang="it-IT" sz="2400" dirty="0" err="1"/>
              <a:t>nonchè</a:t>
            </a:r>
            <a:r>
              <a:rPr lang="it-IT" sz="2400" dirty="0"/>
              <a:t> le espressioni culturali proprie e caratteristiche dell'identità delle comunità locali e ne prevede la tutela…</a:t>
            </a:r>
          </a:p>
          <a:p>
            <a:r>
              <a:rPr lang="it-IT" sz="2400" dirty="0"/>
              <a:t>.. </a:t>
            </a:r>
            <a:r>
              <a:rPr lang="it-IT" sz="2400" b="1" dirty="0"/>
              <a:t>fatte salve le norme in materia di divieto di attività venatoria previste dal presente articolo.</a:t>
            </a:r>
          </a:p>
        </p:txBody>
      </p:sp>
    </p:spTree>
    <p:extLst>
      <p:ext uri="{BB962C8B-B14F-4D97-AF65-F5344CB8AC3E}">
        <p14:creationId xmlns:p14="http://schemas.microsoft.com/office/powerpoint/2010/main" val="3818239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D4A5A4-723D-48C0-923C-4C90555EF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0019"/>
            <a:ext cx="10845800" cy="632402"/>
          </a:xfrm>
        </p:spPr>
        <p:txBody>
          <a:bodyPr>
            <a:normAutofit fontScale="90000"/>
          </a:bodyPr>
          <a:lstStyle/>
          <a:p>
            <a:r>
              <a:rPr lang="it-IT" dirty="0"/>
              <a:t>Regolamento del Parco - Art. 11 c.3 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8596964-6EA8-4CFC-89D8-F27DCD374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138" y="851337"/>
            <a:ext cx="11289862" cy="5253627"/>
          </a:xfrm>
        </p:spPr>
        <p:txBody>
          <a:bodyPr/>
          <a:lstStyle/>
          <a:p>
            <a:pPr fontAlgn="base"/>
            <a:r>
              <a:rPr lang="it-IT" sz="2000" b="1" dirty="0"/>
              <a:t>Le attività e opere vietate nel Parco </a:t>
            </a:r>
            <a:r>
              <a:rPr lang="it-IT" sz="2000" dirty="0"/>
              <a:t>sono:</a:t>
            </a:r>
          </a:p>
          <a:p>
            <a:pPr fontAlgn="base"/>
            <a:r>
              <a:rPr lang="it-IT" sz="2000" dirty="0"/>
              <a:t>a) </a:t>
            </a:r>
            <a:r>
              <a:rPr lang="it-IT" sz="2000" b="1" dirty="0"/>
              <a:t>la cattura, l’uccisione, il danneggiamento, il disturbo delle specie animali</a:t>
            </a:r>
            <a:r>
              <a:rPr lang="it-IT" sz="2000" dirty="0"/>
              <a:t>; la </a:t>
            </a:r>
            <a:r>
              <a:rPr lang="it-IT" sz="2000" b="1" dirty="0"/>
              <a:t>raccolta ed il danneggiamento delle specie vegetali</a:t>
            </a:r>
            <a:r>
              <a:rPr lang="it-IT" sz="2000" dirty="0"/>
              <a:t>, salvo nei territori in cui sono consentite le attività agro-</a:t>
            </a:r>
            <a:r>
              <a:rPr lang="it-IT" sz="2000" dirty="0" err="1"/>
              <a:t>silvo</a:t>
            </a:r>
            <a:r>
              <a:rPr lang="it-IT" sz="2000" dirty="0"/>
              <a:t>-pastorali, non ché </a:t>
            </a:r>
            <a:r>
              <a:rPr lang="it-IT" sz="2000" b="1" dirty="0"/>
              <a:t>l’introduzione di specie estranee, vegetali o animali</a:t>
            </a:r>
            <a:r>
              <a:rPr lang="it-IT" sz="2000" dirty="0"/>
              <a:t>, che possano alterare l’equilibrio naturale;</a:t>
            </a:r>
          </a:p>
          <a:p>
            <a:pPr fontAlgn="base"/>
            <a:r>
              <a:rPr lang="it-IT" sz="2000" dirty="0"/>
              <a:t>b) </a:t>
            </a:r>
            <a:r>
              <a:rPr lang="it-IT" sz="2000" b="1" dirty="0"/>
              <a:t>l’apertura e l’esercizio di cave, di miniere e di discariche</a:t>
            </a:r>
            <a:r>
              <a:rPr lang="it-IT" sz="2000" dirty="0"/>
              <a:t>, nonché </a:t>
            </a:r>
            <a:r>
              <a:rPr lang="it-IT" sz="2000" b="1" dirty="0"/>
              <a:t>l’asportazione di minerali</a:t>
            </a:r>
            <a:r>
              <a:rPr lang="it-IT" sz="2000" dirty="0"/>
              <a:t>;</a:t>
            </a:r>
          </a:p>
          <a:p>
            <a:pPr fontAlgn="base"/>
            <a:r>
              <a:rPr lang="it-IT" sz="2000" dirty="0"/>
              <a:t>c) la </a:t>
            </a:r>
            <a:r>
              <a:rPr lang="it-IT" sz="2000" b="1" dirty="0"/>
              <a:t>modificazione del regime delle acque</a:t>
            </a:r>
            <a:r>
              <a:rPr lang="it-IT" sz="2000" dirty="0"/>
              <a:t>;</a:t>
            </a:r>
          </a:p>
          <a:p>
            <a:pPr fontAlgn="base"/>
            <a:r>
              <a:rPr lang="it-IT" sz="2000" dirty="0"/>
              <a:t>d) lo </a:t>
            </a:r>
            <a:r>
              <a:rPr lang="it-IT" sz="2000" b="1" dirty="0"/>
              <a:t>svolgimento di attività pubblicitarie al di fuori dei centri urbani</a:t>
            </a:r>
            <a:r>
              <a:rPr lang="it-IT" sz="2000" dirty="0"/>
              <a:t>, non autorizzate dall’Ente parco;</a:t>
            </a:r>
          </a:p>
          <a:p>
            <a:pPr fontAlgn="base"/>
            <a:r>
              <a:rPr lang="it-IT" sz="2000" dirty="0"/>
              <a:t>e) </a:t>
            </a:r>
            <a:r>
              <a:rPr lang="it-IT" sz="2000" b="1" dirty="0"/>
              <a:t>l’introduzione e l’impiego di qualsiasi mezzo di distruzione </a:t>
            </a:r>
            <a:r>
              <a:rPr lang="it-IT" sz="2000" dirty="0"/>
              <a:t>o </a:t>
            </a:r>
            <a:r>
              <a:rPr lang="it-IT" sz="2000" b="1" dirty="0"/>
              <a:t>di alterazione dei cicli biogeochimici</a:t>
            </a:r>
            <a:r>
              <a:rPr lang="it-IT" sz="2000" dirty="0"/>
              <a:t>;</a:t>
            </a:r>
          </a:p>
          <a:p>
            <a:pPr fontAlgn="base"/>
            <a:r>
              <a:rPr lang="it-IT" sz="2000" dirty="0"/>
              <a:t>f) </a:t>
            </a:r>
            <a:r>
              <a:rPr lang="it-IT" sz="2000" b="1" dirty="0"/>
              <a:t>l’introduzione, da parte di privati, di armi, esplosivi e qualsiasi mezzo distruttivo </a:t>
            </a:r>
            <a:r>
              <a:rPr lang="it-IT" sz="2000" dirty="0"/>
              <a:t>o di cattura, se non autorizzati;</a:t>
            </a:r>
          </a:p>
          <a:p>
            <a:pPr fontAlgn="base"/>
            <a:r>
              <a:rPr lang="it-IT" sz="2000" dirty="0"/>
              <a:t>g) </a:t>
            </a:r>
            <a:r>
              <a:rPr lang="it-IT" sz="2000" b="1" dirty="0"/>
              <a:t>l’uso di fuochi </a:t>
            </a:r>
            <a:r>
              <a:rPr lang="it-IT" sz="2000" dirty="0"/>
              <a:t>all’aperto;</a:t>
            </a:r>
          </a:p>
          <a:p>
            <a:pPr fontAlgn="base"/>
            <a:r>
              <a:rPr lang="it-IT" sz="2000" dirty="0"/>
              <a:t>h) il </a:t>
            </a:r>
            <a:r>
              <a:rPr lang="it-IT" sz="2000" b="1" dirty="0"/>
              <a:t>sorvolo di velivoli non autorizzati</a:t>
            </a:r>
            <a:r>
              <a:rPr lang="it-IT" sz="2000" dirty="0"/>
              <a:t>, salvo quanto definito dalle leggi sulla disciplina del volo.</a:t>
            </a:r>
          </a:p>
          <a:p>
            <a:pPr fontAlgn="base"/>
            <a:r>
              <a:rPr lang="it-IT" sz="2000" dirty="0"/>
              <a:t>Alla lett. a) </a:t>
            </a:r>
            <a:r>
              <a:rPr lang="it-IT" sz="2000" b="1" dirty="0"/>
              <a:t>è prescritto il divieto di caccia nelle aree protette, così come all’art. 22 co. 6, l’attività venatoria è vietata nei parchi naturali regionali e nelle riserve naturali regionali.</a:t>
            </a:r>
          </a:p>
          <a:p>
            <a:endParaRPr lang="it-IT" sz="2400" dirty="0"/>
          </a:p>
          <a:p>
            <a:endParaRPr lang="it-IT" sz="2400" dirty="0"/>
          </a:p>
          <a:p>
            <a:br>
              <a:rPr lang="it-IT" sz="2400" dirty="0"/>
            </a:br>
            <a:br>
              <a:rPr lang="it-IT" sz="2400" dirty="0"/>
            </a:b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026844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D4A5A4-723D-48C0-923C-4C90555EF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Regolamento del Parco - Art. 11 c.4 e c.5 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8596964-6EA8-4CFC-89D8-F27DCD374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138" y="1201270"/>
            <a:ext cx="11289862" cy="4448555"/>
          </a:xfrm>
        </p:spPr>
        <p:txBody>
          <a:bodyPr/>
          <a:lstStyle/>
          <a:p>
            <a:r>
              <a:rPr lang="it-IT" dirty="0"/>
              <a:t>Il Regolamento del parco </a:t>
            </a:r>
            <a:r>
              <a:rPr lang="it-IT" b="1" dirty="0"/>
              <a:t>può stabilire eventuali deroghe (c.4) ai divieti del c.3. </a:t>
            </a:r>
          </a:p>
          <a:p>
            <a:r>
              <a:rPr lang="it-IT" dirty="0"/>
              <a:t>Per quanto riguarda il divieto di cattura, raccolta e danneggiamento di specie animali (c.3 lettera a), </a:t>
            </a:r>
            <a:r>
              <a:rPr lang="it-IT" b="1" dirty="0"/>
              <a:t>il regolamento prevede eventuali prelievi faunistici e abbattimenti selettivi</a:t>
            </a:r>
            <a:r>
              <a:rPr lang="it-IT" dirty="0"/>
              <a:t>, </a:t>
            </a:r>
            <a:r>
              <a:rPr lang="it-IT" b="1" dirty="0"/>
              <a:t>necessari per ricomporre squilibri ecologici accertati dall’Ente parco (EP), che devono avvenire per sua </a:t>
            </a:r>
            <a:r>
              <a:rPr lang="it-IT" b="1" dirty="0" err="1"/>
              <a:t>inziativa</a:t>
            </a:r>
            <a:r>
              <a:rPr lang="it-IT" b="1" dirty="0"/>
              <a:t> e sotto sua diretta responsabilità, attuati dal persona dell’EP o da esso autorizzati</a:t>
            </a:r>
            <a:r>
              <a:rPr lang="it-IT" dirty="0"/>
              <a:t>. </a:t>
            </a:r>
          </a:p>
          <a:p>
            <a:r>
              <a:rPr lang="it-IT" b="1" dirty="0"/>
              <a:t>c.5: restano salvi i diritti reali e gli usi civici delle collettività locali</a:t>
            </a:r>
            <a:r>
              <a:rPr lang="it-IT" dirty="0"/>
              <a:t>, eccetto i diritti esclusivi di caccia che sono liquidati dal competente Commissario ad istanza dell’ente parco</a:t>
            </a:r>
          </a:p>
        </p:txBody>
      </p:sp>
    </p:spTree>
    <p:extLst>
      <p:ext uri="{BB962C8B-B14F-4D97-AF65-F5344CB8AC3E}">
        <p14:creationId xmlns:p14="http://schemas.microsoft.com/office/powerpoint/2010/main" val="3185473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D4A5A4-723D-48C0-923C-4C90555EF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Regolamento del Parco - Art. 11 – iter approvazione, c.6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8596964-6EA8-4CFC-89D8-F27DCD374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759" y="1017744"/>
            <a:ext cx="11289862" cy="4822511"/>
          </a:xfrm>
        </p:spPr>
        <p:txBody>
          <a:bodyPr/>
          <a:lstStyle/>
          <a:p>
            <a:r>
              <a:rPr lang="it-IT" b="1" dirty="0"/>
              <a:t>Il regolamento del parco è approvato dal Ministro dell'ambiente,  previo parere degli enti locali interessati</a:t>
            </a:r>
            <a:r>
              <a:rPr lang="it-IT" dirty="0"/>
              <a:t>, da esprimersi </a:t>
            </a:r>
            <a:r>
              <a:rPr lang="it-IT" b="1" dirty="0"/>
              <a:t>entro 40 giorni dalla richiesta</a:t>
            </a:r>
            <a:r>
              <a:rPr lang="it-IT" dirty="0"/>
              <a:t>, e comunque </a:t>
            </a:r>
            <a:r>
              <a:rPr lang="it-IT" b="1" dirty="0"/>
              <a:t>d'intesa con le regioni e le province autonome </a:t>
            </a:r>
            <a:r>
              <a:rPr lang="it-IT" dirty="0"/>
              <a:t>interessate </a:t>
            </a:r>
          </a:p>
          <a:p>
            <a:r>
              <a:rPr lang="it-IT" dirty="0"/>
              <a:t>E’</a:t>
            </a:r>
            <a:r>
              <a:rPr lang="it-IT" b="1" dirty="0"/>
              <a:t> efficace 90 giorni dopo la sua pubblicazione in G.U.</a:t>
            </a:r>
            <a:r>
              <a:rPr lang="it-IT" dirty="0"/>
              <a:t> Entro tale termine i </a:t>
            </a:r>
            <a:r>
              <a:rPr lang="it-IT" b="1" dirty="0"/>
              <a:t>comuni sono tenuti ad adeguare alle sue previsioni i propri regolamenti</a:t>
            </a:r>
            <a:r>
              <a:rPr lang="it-IT" dirty="0"/>
              <a:t>.</a:t>
            </a:r>
          </a:p>
          <a:p>
            <a:r>
              <a:rPr lang="it-IT" dirty="0"/>
              <a:t>Decorso inutilmente il termine dei 90 gg, le disposizioni del regolamento del parco prevalgono su quelle del comune, che è tenuto alla loro applicazione. </a:t>
            </a:r>
          </a:p>
          <a:p>
            <a:endParaRPr lang="it-IT" dirty="0"/>
          </a:p>
          <a:p>
            <a:r>
              <a:rPr lang="it-IT" b="1" dirty="0"/>
              <a:t>Art. 10 </a:t>
            </a:r>
            <a:r>
              <a:rPr lang="it-IT" dirty="0"/>
              <a:t>(integrato dall'art. 2, comma 27, della legge 9 dicembre 1998, n. 426) </a:t>
            </a:r>
          </a:p>
          <a:p>
            <a:r>
              <a:rPr lang="it-IT" dirty="0"/>
              <a:t>Il </a:t>
            </a:r>
            <a:r>
              <a:rPr lang="it-IT" b="1" dirty="0"/>
              <a:t>parere della Comunità del parco è obbligatorio sul regolamento del parco</a:t>
            </a:r>
            <a:r>
              <a:rPr lang="it-IT" dirty="0"/>
              <a:t>;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13858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D4A5A4-723D-48C0-923C-4C90555EF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Rif. al Regolamento del Parco nella 394/1991 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8596964-6EA8-4CFC-89D8-F27DCD374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137" y="827314"/>
            <a:ext cx="11526313" cy="5324104"/>
          </a:xfrm>
        </p:spPr>
        <p:txBody>
          <a:bodyPr/>
          <a:lstStyle/>
          <a:p>
            <a:r>
              <a:rPr lang="it-IT" sz="2400" b="1" dirty="0"/>
              <a:t>Art. 6 - Misure di salvaguardia</a:t>
            </a:r>
            <a:r>
              <a:rPr lang="it-IT" sz="2400" dirty="0"/>
              <a:t>, c. 4. Dall'istituzione della singola area protetta </a:t>
            </a:r>
            <a:r>
              <a:rPr lang="it-IT" sz="2400" b="1" dirty="0"/>
              <a:t>sino all'approvazione del relativo </a:t>
            </a:r>
            <a:r>
              <a:rPr lang="it-IT" sz="2400" b="1" u="sng" dirty="0"/>
              <a:t>regolamento</a:t>
            </a:r>
            <a:r>
              <a:rPr lang="it-IT" sz="2400" dirty="0"/>
              <a:t>, operano i divieti e le procedure per eventuali deroghe di cui all'articolo 11.</a:t>
            </a:r>
          </a:p>
          <a:p>
            <a:r>
              <a:rPr lang="it-IT" sz="2400" b="1" dirty="0"/>
              <a:t>Art. 13 - Nulla osta: </a:t>
            </a:r>
            <a:r>
              <a:rPr lang="it-IT" sz="2400" dirty="0"/>
              <a:t>Il rilascio di concessioni o autorizzazioni per interventi, impianti ed opere all'interno del parco è sottoposto al preventivo nulla osta dell'Ente parco, in base alla </a:t>
            </a:r>
            <a:r>
              <a:rPr lang="it-IT" sz="2400" b="1" dirty="0"/>
              <a:t>conformità tra le disposizioni del piano e del </a:t>
            </a:r>
            <a:r>
              <a:rPr lang="it-IT" sz="2400" b="1" u="sng" dirty="0"/>
              <a:t>regolamento</a:t>
            </a:r>
            <a:r>
              <a:rPr lang="it-IT" sz="2400" b="1" dirty="0"/>
              <a:t> e l'intervento</a:t>
            </a:r>
          </a:p>
          <a:p>
            <a:r>
              <a:rPr lang="it-IT" sz="2400" b="1" dirty="0"/>
              <a:t>Art. 14 - Iniziative per la promozione economica e sociale </a:t>
            </a:r>
            <a:r>
              <a:rPr lang="it-IT" sz="2400" b="1" i="1" dirty="0"/>
              <a:t>(modificato dall'art. 2, comma 31, della legge 9 dicembre 1998, n. 426) </a:t>
            </a:r>
            <a:r>
              <a:rPr lang="it-IT" sz="2400" dirty="0"/>
              <a:t>Nel rispetto delle finalità del parco, dei vincoli stabiliti dal piano e dal </a:t>
            </a:r>
            <a:r>
              <a:rPr lang="it-IT" sz="2400" b="1" u="sng" dirty="0"/>
              <a:t>regolamento</a:t>
            </a:r>
            <a:r>
              <a:rPr lang="it-IT" sz="2400" dirty="0"/>
              <a:t> del parco, </a:t>
            </a:r>
            <a:r>
              <a:rPr lang="it-IT" sz="2400" b="1" dirty="0"/>
              <a:t>la Comunità del parco promuove le iniziative atte a favorire lo sviluppo economico e sociale delle collettività </a:t>
            </a:r>
            <a:r>
              <a:rPr lang="it-IT" sz="2400" dirty="0"/>
              <a:t>eventualmente residenti </a:t>
            </a:r>
            <a:r>
              <a:rPr lang="it-IT" sz="2400" b="1" dirty="0"/>
              <a:t>all'interno del parco e nei territori adiacenti</a:t>
            </a:r>
            <a:r>
              <a:rPr lang="it-IT" sz="2400" dirty="0"/>
              <a:t>. </a:t>
            </a:r>
          </a:p>
          <a:p>
            <a:r>
              <a:rPr lang="it-IT" sz="2400" b="1" dirty="0"/>
              <a:t>Art. 15 – Sorveglianza.</a:t>
            </a:r>
            <a:r>
              <a:rPr lang="it-IT" sz="2400" dirty="0"/>
              <a:t> Il Corpo forestale dello Stato (ora Carabinieri Forestali) esercita le azioni di sorveglianza connesse all'applicazione del </a:t>
            </a:r>
            <a:r>
              <a:rPr lang="it-IT" sz="2400" b="1" u="sng" dirty="0"/>
              <a:t>regolamento</a:t>
            </a:r>
          </a:p>
          <a:p>
            <a:endParaRPr lang="it-IT" b="1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336676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ISPRA_2022" id="{4AE88A73-7E0C-9D48-A628-02595CCFA3A7}" vid="{6DF6A285-0E22-F444-8307-A01D1DAF14FF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ISPRA_2022</Template>
  <TotalTime>399</TotalTime>
  <Words>1000</Words>
  <Application>Microsoft Office PowerPoint</Application>
  <PresentationFormat>Widescreen</PresentationFormat>
  <Paragraphs>54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2" baseType="lpstr">
      <vt:lpstr>Arial</vt:lpstr>
      <vt:lpstr>Calibri Light</vt:lpstr>
      <vt:lpstr>Calibri</vt:lpstr>
      <vt:lpstr>Tema di Office</vt:lpstr>
      <vt:lpstr>Il regolamento dei Parchi Nazionali da  Legge 6 dicembre 1991, n. 394. Testo coordinato (Aggiornato al D.L. n. 262/2006) (GU n. 292 del 13-12-1991, S.O.). Testo coordinato (Aggiornato al DPR 16 aprile 2013) </vt:lpstr>
      <vt:lpstr>Regolamento del Parco - Art. 11 c.1 </vt:lpstr>
      <vt:lpstr>Regolamento del Parco - Art. 11 c.2 </vt:lpstr>
      <vt:lpstr>Regolamento del Parco - Art. 11 c.2bis </vt:lpstr>
      <vt:lpstr>Regolamento del Parco - Art. 11 c.3  </vt:lpstr>
      <vt:lpstr>Regolamento del Parco - Art. 11 c.4 e c.5  </vt:lpstr>
      <vt:lpstr>Regolamento del Parco - Art. 11 – iter approvazione, c.6 </vt:lpstr>
      <vt:lpstr>Rif. al Regolamento del Parco nella 394/1991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Titolo della presentazione  su due righe</dc:title>
  <dc:creator>Susanna Dantoni</dc:creator>
  <cp:lastModifiedBy>Susanna Dantoni</cp:lastModifiedBy>
  <cp:revision>103</cp:revision>
  <dcterms:created xsi:type="dcterms:W3CDTF">2022-05-31T14:32:54Z</dcterms:created>
  <dcterms:modified xsi:type="dcterms:W3CDTF">2023-07-11T10:43:17Z</dcterms:modified>
</cp:coreProperties>
</file>