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3" r:id="rId2"/>
    <p:sldId id="257" r:id="rId3"/>
    <p:sldId id="258" r:id="rId4"/>
    <p:sldId id="261" r:id="rId5"/>
    <p:sldId id="259" r:id="rId6"/>
    <p:sldId id="277" r:id="rId7"/>
    <p:sldId id="263" r:id="rId8"/>
    <p:sldId id="280" r:id="rId9"/>
    <p:sldId id="260" r:id="rId10"/>
    <p:sldId id="264" r:id="rId11"/>
    <p:sldId id="282" r:id="rId12"/>
    <p:sldId id="281" r:id="rId13"/>
    <p:sldId id="279" r:id="rId14"/>
    <p:sldId id="266" r:id="rId15"/>
    <p:sldId id="265" r:id="rId16"/>
    <p:sldId id="267" r:id="rId17"/>
    <p:sldId id="268" r:id="rId18"/>
    <p:sldId id="291" r:id="rId19"/>
    <p:sldId id="269" r:id="rId20"/>
    <p:sldId id="290" r:id="rId21"/>
    <p:sldId id="270" r:id="rId22"/>
    <p:sldId id="271" r:id="rId23"/>
    <p:sldId id="286" r:id="rId24"/>
    <p:sldId id="274" r:id="rId25"/>
    <p:sldId id="287" r:id="rId26"/>
    <p:sldId id="285" r:id="rId27"/>
    <p:sldId id="288" r:id="rId28"/>
    <p:sldId id="272" r:id="rId29"/>
    <p:sldId id="284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2"/>
      </p:cViewPr>
      <p:guideLst>
        <p:guide orient="horz" pos="120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97F5D-819C-417D-A286-10456ED558A5}" type="datetimeFigureOut">
              <a:rPr lang="it-IT" smtClean="0"/>
              <a:t>11/07/2023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5ADA7-6730-4370-84B7-DDB2CCA671C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 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E116F7A-75F3-DF1E-2673-F2C53C1F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4515"/>
            <a:ext cx="8134350" cy="632402"/>
          </a:xfrm>
        </p:spPr>
        <p:txBody>
          <a:bodyPr lIns="0" tIns="0" rIns="0" bIns="0" anchor="t" anchorCtr="0">
            <a:normAutofit/>
          </a:bodyPr>
          <a:lstStyle>
            <a:lvl1pPr>
              <a:buFontTx/>
              <a:buNone/>
              <a:defRPr sz="3200" b="1">
                <a:solidFill>
                  <a:srgbClr val="264368"/>
                </a:solidFill>
                <a:latin typeface="+mn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BED34D6-D110-0464-8FCC-05B24E314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08175"/>
            <a:ext cx="3798571" cy="4441651"/>
          </a:xfrm>
        </p:spPr>
        <p:txBody>
          <a:bodyPr lIns="0" tIns="0" rIns="0" bIns="0">
            <a:noAutofit/>
          </a:bodyPr>
          <a:lstStyle>
            <a:lvl1pPr marL="0" indent="0">
              <a:buClr>
                <a:srgbClr val="CE843C"/>
              </a:buClr>
              <a:buFontTx/>
              <a:buNone/>
              <a:defRPr>
                <a:solidFill>
                  <a:srgbClr val="264368"/>
                </a:solidFill>
              </a:defRPr>
            </a:lvl1pPr>
            <a:lvl2pPr marL="457200" indent="0">
              <a:buClr>
                <a:srgbClr val="CE843C"/>
              </a:buClr>
              <a:buFontTx/>
              <a:buNone/>
              <a:defRPr>
                <a:solidFill>
                  <a:srgbClr val="264368"/>
                </a:solidFill>
              </a:defRPr>
            </a:lvl2pPr>
            <a:lvl3pPr marL="914400" indent="0">
              <a:buClr>
                <a:srgbClr val="CE843C"/>
              </a:buClr>
              <a:buFontTx/>
              <a:buNone/>
              <a:defRPr>
                <a:solidFill>
                  <a:srgbClr val="264368"/>
                </a:solidFill>
              </a:defRPr>
            </a:lvl3pPr>
            <a:lvl4pPr marL="1371600" indent="0">
              <a:buClr>
                <a:srgbClr val="CE843C"/>
              </a:buClr>
              <a:buFontTx/>
              <a:buNone/>
              <a:defRPr>
                <a:solidFill>
                  <a:srgbClr val="264368"/>
                </a:solidFill>
              </a:defRPr>
            </a:lvl4pPr>
            <a:lvl5pPr marL="1828800" indent="0">
              <a:buClr>
                <a:srgbClr val="CE843C"/>
              </a:buClr>
              <a:buFontTx/>
              <a:buNone/>
              <a:defRPr>
                <a:solidFill>
                  <a:srgbClr val="264368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AD4A0DB-2BF6-6397-8561-6088322A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047750" cy="36512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fld id="{7E263F11-8A62-5C48-A45E-7EE945F7625D}" type="datetimeFigureOut">
              <a:rPr lang="it-IT" smtClean="0"/>
              <a:pPr/>
              <a:t>07/07/2023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06B5DA4-1DC0-17FB-3767-D4B5172E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9280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buFontTx/>
              <a:buNone/>
              <a:defRPr/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14C02E3-DE47-8EA5-9E20-AC207BCD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4637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fld id="{81D2BC12-A084-134F-A110-B9425396868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Immagine che contiene testo, oggetto da esterni&#10;&#10;Descrizione generata automaticamente">
            <a:extLst>
              <a:ext uri="{FF2B5EF4-FFF2-40B4-BE49-F238E27FC236}">
                <a16:creationId xmlns="" xmlns:a16="http://schemas.microsoft.com/office/drawing/2014/main" id="{82F1A067-CBA7-9768-317C-E2524A7620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86650" y="6281555"/>
            <a:ext cx="1276350" cy="415805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="" xmlns:a16="http://schemas.microsoft.com/office/drawing/2014/main" id="{8100C4AA-0511-1BE0-58F9-D3E89F0912F6}"/>
              </a:ext>
            </a:extLst>
          </p:cNvPr>
          <p:cNvCxnSpPr/>
          <p:nvPr userDrawn="1"/>
        </p:nvCxnSpPr>
        <p:spPr>
          <a:xfrm>
            <a:off x="0" y="6197283"/>
            <a:ext cx="9144000" cy="0"/>
          </a:xfrm>
          <a:prstGeom prst="line">
            <a:avLst/>
          </a:prstGeom>
          <a:ln w="12700">
            <a:solidFill>
              <a:srgbClr val="2643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="" xmlns:a16="http://schemas.microsoft.com/office/drawing/2014/main" id="{229A9EF3-8C10-67BE-9535-1AF7A68D63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/>
          <a:srcRect l="50000"/>
          <a:stretch/>
        </p:blipFill>
        <p:spPr>
          <a:xfrm>
            <a:off x="-1" y="72677"/>
            <a:ext cx="332236" cy="904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821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35C33-0929-43CD-9BE9-682DED3873E8}" type="datetimeFigureOut">
              <a:rPr lang="it-IT" smtClean="0"/>
              <a:t>10/07/2023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487B-4E06-4579-8CB8-174B9457E31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24744"/>
            <a:ext cx="8208911" cy="4297635"/>
          </a:xfrm>
        </p:spPr>
        <p:txBody>
          <a:bodyPr/>
          <a:lstStyle/>
          <a:p>
            <a:r>
              <a:rPr lang="it-IT" sz="2400" b="1" dirty="0" smtClean="0"/>
              <a:t>Titolo I - Principi e disposizioni generali</a:t>
            </a:r>
          </a:p>
          <a:p>
            <a:r>
              <a:rPr lang="it-IT" sz="2400" b="1" dirty="0" smtClean="0"/>
              <a:t>Titolo II – Salvaguardia dell’ambiente naturale e </a:t>
            </a:r>
            <a:r>
              <a:rPr lang="it-IT" sz="2400" b="1" dirty="0" smtClean="0"/>
              <a:t>d</a:t>
            </a:r>
            <a:r>
              <a:rPr lang="it-IT" sz="2400" b="1" dirty="0" smtClean="0"/>
              <a:t>el </a:t>
            </a:r>
            <a:r>
              <a:rPr lang="it-IT" sz="2400" b="1" dirty="0" smtClean="0"/>
              <a:t>p</a:t>
            </a:r>
            <a:r>
              <a:rPr lang="it-IT" sz="2400" b="1" dirty="0" smtClean="0"/>
              <a:t>aesaggio</a:t>
            </a:r>
          </a:p>
          <a:p>
            <a:r>
              <a:rPr lang="it-IT" sz="2400" b="1" dirty="0" smtClean="0"/>
              <a:t>Titolo III - Disciplina delle attività antropiche</a:t>
            </a:r>
          </a:p>
          <a:p>
            <a:endParaRPr lang="it-IT" sz="2400" dirty="0" smtClean="0"/>
          </a:p>
          <a:p>
            <a:r>
              <a:rPr lang="it-IT" sz="2400" b="1" dirty="0" smtClean="0"/>
              <a:t>Titolo IV – Misure di incentivazione</a:t>
            </a:r>
          </a:p>
          <a:p>
            <a:r>
              <a:rPr lang="it-IT" sz="2400" b="1" dirty="0" smtClean="0"/>
              <a:t>Titolo V - Rilascio di nulla osta e autorizzazioni</a:t>
            </a:r>
          </a:p>
          <a:p>
            <a:r>
              <a:rPr lang="it-IT" sz="2400" b="1" dirty="0" smtClean="0"/>
              <a:t>Titolo </a:t>
            </a:r>
            <a:r>
              <a:rPr lang="it-IT" sz="2400" b="1" dirty="0" err="1" smtClean="0"/>
              <a:t>VI</a:t>
            </a:r>
            <a:r>
              <a:rPr lang="it-IT" sz="2400" b="1" dirty="0" smtClean="0"/>
              <a:t> – Indennizzi per i danni provocati dalla fauna selvatica</a:t>
            </a:r>
          </a:p>
          <a:p>
            <a:r>
              <a:rPr lang="it-IT" sz="2400" b="1" dirty="0" smtClean="0"/>
              <a:t>Titolo VII - Sanzioni amministrative</a:t>
            </a:r>
          </a:p>
          <a:p>
            <a:r>
              <a:rPr lang="it-IT" sz="2400" b="1" dirty="0" smtClean="0"/>
              <a:t>Titolo VIII – Allegati</a:t>
            </a:r>
            <a:endParaRPr lang="it-IT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205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2" name="Rettangolo 11"/>
          <p:cNvSpPr/>
          <p:nvPr/>
        </p:nvSpPr>
        <p:spPr>
          <a:xfrm>
            <a:off x="6300019" y="980728"/>
            <a:ext cx="137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FAUNA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6" y="1844824"/>
            <a:ext cx="8047807" cy="841251"/>
          </a:xfrm>
        </p:spPr>
        <p:txBody>
          <a:bodyPr/>
          <a:lstStyle/>
          <a:p>
            <a:r>
              <a:rPr lang="it-IT" dirty="0" smtClean="0"/>
              <a:t>Sono consentiti </a:t>
            </a:r>
            <a:r>
              <a:rPr lang="it-IT" b="1" dirty="0" smtClean="0"/>
              <a:t>ripopolamenti</a:t>
            </a:r>
            <a:r>
              <a:rPr lang="it-IT" dirty="0" smtClean="0"/>
              <a:t> e/o </a:t>
            </a:r>
            <a:r>
              <a:rPr lang="it-IT" b="1" dirty="0" smtClean="0"/>
              <a:t>reintroduzioni</a:t>
            </a:r>
            <a:r>
              <a:rPr lang="it-IT" dirty="0" smtClean="0"/>
              <a:t> per iniziativa e sotto la diretta responsabilità e sorveglianza dell’Ente, attuati dal personale dell’Ente o da persone espressamente </a:t>
            </a:r>
            <a:r>
              <a:rPr lang="it-IT" b="1" dirty="0" smtClean="0"/>
              <a:t>autorizzate</a:t>
            </a:r>
            <a:r>
              <a:rPr lang="it-IT" dirty="0" smtClean="0"/>
              <a:t>, dopo specifica indagine </a:t>
            </a:r>
            <a:r>
              <a:rPr lang="it-IT" dirty="0" smtClean="0"/>
              <a:t>e/o sulla </a:t>
            </a:r>
            <a:r>
              <a:rPr lang="it-IT" dirty="0" smtClean="0"/>
              <a:t>base di studi specialistici e su </a:t>
            </a:r>
            <a:r>
              <a:rPr lang="it-IT" b="1" dirty="0" smtClean="0"/>
              <a:t>approvazione del </a:t>
            </a:r>
            <a:r>
              <a:rPr lang="it-IT" b="1" dirty="0" err="1" smtClean="0"/>
              <a:t>CD</a:t>
            </a:r>
            <a:r>
              <a:rPr lang="it-IT" b="1" dirty="0" smtClean="0"/>
              <a:t> </a:t>
            </a:r>
            <a:r>
              <a:rPr lang="it-IT" sz="2400" dirty="0" smtClean="0"/>
              <a:t>(art. 13 c. 2)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205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2" name="Rettangolo 11"/>
          <p:cNvSpPr/>
          <p:nvPr/>
        </p:nvSpPr>
        <p:spPr>
          <a:xfrm>
            <a:off x="6300019" y="980728"/>
            <a:ext cx="137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FAUNA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6" y="1844824"/>
            <a:ext cx="8047807" cy="2592288"/>
          </a:xfrm>
        </p:spPr>
        <p:txBody>
          <a:bodyPr/>
          <a:lstStyle/>
          <a:p>
            <a:r>
              <a:rPr lang="it-IT" dirty="0" smtClean="0"/>
              <a:t>È consentito </a:t>
            </a:r>
            <a:r>
              <a:rPr lang="it-IT" b="1" dirty="0" smtClean="0"/>
              <a:t>introdurre e detenere animali domestici tradizionali </a:t>
            </a:r>
            <a:r>
              <a:rPr lang="it-IT" dirty="0" smtClean="0"/>
              <a:t>e </a:t>
            </a:r>
            <a:r>
              <a:rPr lang="it-IT" b="1" dirty="0" smtClean="0"/>
              <a:t>da cortile </a:t>
            </a:r>
            <a:r>
              <a:rPr lang="it-IT" dirty="0" smtClean="0"/>
              <a:t>unicamente all’interno </a:t>
            </a:r>
            <a:r>
              <a:rPr lang="it-IT" dirty="0" smtClean="0"/>
              <a:t>degli edifici e negli spazi aperti di pertinenza dei </a:t>
            </a:r>
            <a:r>
              <a:rPr lang="it-IT" dirty="0" smtClean="0"/>
              <a:t>medesimi </a:t>
            </a:r>
            <a:r>
              <a:rPr lang="it-IT" sz="2400" dirty="0" smtClean="0"/>
              <a:t>(art. 26 c. 1)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6" y="1916113"/>
            <a:ext cx="8047807" cy="841251"/>
          </a:xfrm>
        </p:spPr>
        <p:txBody>
          <a:bodyPr/>
          <a:lstStyle/>
          <a:p>
            <a:r>
              <a:rPr lang="it-IT" dirty="0" smtClean="0"/>
              <a:t>Chiunque rinvenga </a:t>
            </a:r>
            <a:r>
              <a:rPr lang="it-IT" b="1" dirty="0" smtClean="0"/>
              <a:t>animali selvatici </a:t>
            </a:r>
            <a:r>
              <a:rPr lang="it-IT" b="1" dirty="0" smtClean="0"/>
              <a:t>feriti o morti </a:t>
            </a:r>
            <a:r>
              <a:rPr lang="it-IT" sz="2400" dirty="0" smtClean="0"/>
              <a:t>(</a:t>
            </a:r>
            <a:r>
              <a:rPr lang="it-IT" sz="2400" dirty="0" smtClean="0"/>
              <a:t>art. </a:t>
            </a:r>
            <a:r>
              <a:rPr lang="it-IT" sz="2400" dirty="0" smtClean="0"/>
              <a:t>10 c. 1 e 3)  </a:t>
            </a:r>
            <a:r>
              <a:rPr lang="it-IT" dirty="0" smtClean="0"/>
              <a:t>ha </a:t>
            </a:r>
            <a:r>
              <a:rPr lang="it-IT" dirty="0" smtClean="0"/>
              <a:t>l’obbligo di segnalarlo al Reparto CC PNDB o al personale </a:t>
            </a:r>
            <a:r>
              <a:rPr lang="it-IT" dirty="0" smtClean="0"/>
              <a:t>dell’Ente.</a:t>
            </a:r>
            <a:endParaRPr lang="it-IT" dirty="0" smtClean="0"/>
          </a:p>
          <a:p>
            <a:r>
              <a:rPr lang="it-IT" dirty="0" smtClean="0"/>
              <a:t>Sono possibili </a:t>
            </a:r>
            <a:r>
              <a:rPr lang="it-IT" b="1" dirty="0" smtClean="0"/>
              <a:t>soppressioni </a:t>
            </a:r>
            <a:r>
              <a:rPr lang="it-IT" b="1" dirty="0" err="1" smtClean="0"/>
              <a:t>eutanasiche</a:t>
            </a:r>
            <a:r>
              <a:rPr lang="it-IT" b="1" dirty="0" smtClean="0"/>
              <a:t> </a:t>
            </a:r>
            <a:r>
              <a:rPr lang="it-IT" sz="2400" dirty="0" smtClean="0"/>
              <a:t>(art. 10 c. </a:t>
            </a:r>
            <a:r>
              <a:rPr lang="it-IT" sz="2400" dirty="0" smtClean="0"/>
              <a:t>2) </a:t>
            </a:r>
            <a:r>
              <a:rPr lang="it-IT" dirty="0" smtClean="0"/>
              <a:t>unicamente </a:t>
            </a:r>
            <a:r>
              <a:rPr lang="it-IT" dirty="0" smtClean="0"/>
              <a:t>nel caso l’animale sia giudicato irrecuperabile, secondo il parere di un medico veterinario, ad opera o sotto il controllo diretto di personale del Reparto CC PNDB e/o dell’Ente.</a:t>
            </a:r>
            <a:endParaRPr lang="it-IT" dirty="0" smtClean="0"/>
          </a:p>
        </p:txBody>
      </p:sp>
      <p:pic>
        <p:nvPicPr>
          <p:cNvPr id="205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2" name="Rettangolo 11"/>
          <p:cNvSpPr/>
          <p:nvPr/>
        </p:nvSpPr>
        <p:spPr>
          <a:xfrm>
            <a:off x="6300019" y="980728"/>
            <a:ext cx="137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FAUNA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6" y="1844824"/>
            <a:ext cx="8047807" cy="841251"/>
          </a:xfrm>
        </p:spPr>
        <p:txBody>
          <a:bodyPr/>
          <a:lstStyle/>
          <a:p>
            <a:r>
              <a:rPr lang="it-IT" dirty="0" smtClean="0"/>
              <a:t>E’ </a:t>
            </a:r>
            <a:r>
              <a:rPr lang="it-IT" dirty="0" smtClean="0"/>
              <a:t>consentita la raccolta dei soli palchi </a:t>
            </a:r>
            <a:endParaRPr lang="it-IT" dirty="0" smtClean="0"/>
          </a:p>
          <a:p>
            <a:r>
              <a:rPr lang="it-IT" dirty="0" smtClean="0"/>
              <a:t>di </a:t>
            </a:r>
            <a:r>
              <a:rPr lang="it-IT" dirty="0" smtClean="0"/>
              <a:t>cervo </a:t>
            </a:r>
            <a:r>
              <a:rPr lang="it-IT" dirty="0" smtClean="0"/>
              <a:t>o di capriolo (art. 10 c. 8)</a:t>
            </a:r>
            <a:endParaRPr lang="it-IT" dirty="0" smtClean="0"/>
          </a:p>
        </p:txBody>
      </p:sp>
      <p:pic>
        <p:nvPicPr>
          <p:cNvPr id="205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2" name="Rettangolo 11"/>
          <p:cNvSpPr/>
          <p:nvPr/>
        </p:nvSpPr>
        <p:spPr>
          <a:xfrm>
            <a:off x="6300019" y="980728"/>
            <a:ext cx="137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FAUNA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1844824"/>
            <a:ext cx="8676456" cy="2088232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5" y="1988840"/>
            <a:ext cx="8331536" cy="1728192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Nelle zone di riserva integrale </a:t>
            </a:r>
            <a:r>
              <a:rPr lang="it-IT" sz="2400" b="1" dirty="0" smtClean="0"/>
              <a:t>(art. 15 c. 1)</a:t>
            </a:r>
            <a:r>
              <a:rPr lang="it-IT" b="1" dirty="0" smtClean="0"/>
              <a:t> </a:t>
            </a:r>
            <a:r>
              <a:rPr lang="it-IT" dirty="0" smtClean="0"/>
              <a:t>che però e  possibile attraversare seguendo il tracciato di sentieri (classificati zona di riserva generale orientata)</a:t>
            </a:r>
            <a:endParaRPr lang="it-IT" dirty="0" smtClean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5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7" name="Rettangolo 16"/>
          <p:cNvSpPr/>
          <p:nvPr/>
        </p:nvSpPr>
        <p:spPr>
          <a:xfrm>
            <a:off x="4716016" y="980728"/>
            <a:ext cx="2962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Accesso al Parco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1844824"/>
            <a:ext cx="8676456" cy="2592288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5" y="1988840"/>
            <a:ext cx="8331536" cy="1728192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Con mezzi a motore </a:t>
            </a:r>
            <a:r>
              <a:rPr lang="it-IT" dirty="0" smtClean="0"/>
              <a:t>(art. 18 c. 2 e 3)</a:t>
            </a:r>
            <a:endParaRPr lang="it-IT" b="1" dirty="0" smtClean="0"/>
          </a:p>
          <a:p>
            <a:r>
              <a:rPr lang="it-IT" b="1" dirty="0" smtClean="0"/>
              <a:t>lungo </a:t>
            </a:r>
            <a:r>
              <a:rPr lang="it-IT" b="1" dirty="0" smtClean="0"/>
              <a:t>tutte le strade </a:t>
            </a:r>
            <a:r>
              <a:rPr lang="it-IT" b="1" dirty="0" err="1" smtClean="0"/>
              <a:t>silvo-pastorali</a:t>
            </a:r>
            <a:r>
              <a:rPr lang="it-IT" dirty="0" smtClean="0"/>
              <a:t>, e  lungo le strade individuate dall’Ente con apposita </a:t>
            </a:r>
            <a:r>
              <a:rPr lang="it-IT" dirty="0" smtClean="0"/>
              <a:t>ordinanza </a:t>
            </a:r>
          </a:p>
          <a:p>
            <a:r>
              <a:rPr lang="it-IT" dirty="0" smtClean="0"/>
              <a:t>sui </a:t>
            </a:r>
            <a:r>
              <a:rPr lang="it-IT" b="1" dirty="0" smtClean="0"/>
              <a:t>percorsi fuoristrada</a:t>
            </a:r>
          </a:p>
          <a:p>
            <a:r>
              <a:rPr lang="it-IT" dirty="0" smtClean="0"/>
              <a:t>lungo </a:t>
            </a:r>
            <a:r>
              <a:rPr lang="it-IT" b="1" dirty="0" smtClean="0"/>
              <a:t>la rete </a:t>
            </a:r>
            <a:r>
              <a:rPr lang="it-IT" b="1" dirty="0" err="1" smtClean="0"/>
              <a:t>sentieristica</a:t>
            </a:r>
            <a:endParaRPr lang="it-IT" b="1" dirty="0" smtClean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5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7" name="Rettangolo 16"/>
          <p:cNvSpPr/>
          <p:nvPr/>
        </p:nvSpPr>
        <p:spPr>
          <a:xfrm>
            <a:off x="3779912" y="980728"/>
            <a:ext cx="3905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Circolazione nel Parco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1700808"/>
            <a:ext cx="8676456" cy="4680520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5" y="1772816"/>
            <a:ext cx="8331536" cy="4608512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Accensione di </a:t>
            </a:r>
            <a:r>
              <a:rPr lang="it-IT" b="1" dirty="0" smtClean="0"/>
              <a:t>fuochi</a:t>
            </a:r>
            <a:r>
              <a:rPr lang="it-IT" dirty="0" smtClean="0"/>
              <a:t>, </a:t>
            </a:r>
            <a:r>
              <a:rPr lang="it-IT" dirty="0" smtClean="0"/>
              <a:t>se non su bracieri fissi in aree attrezzate come l’accensione e la liberazione di lanterne volanti.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Attività </a:t>
            </a:r>
            <a:r>
              <a:rPr lang="it-IT" b="1" dirty="0" smtClean="0"/>
              <a:t>di </a:t>
            </a:r>
            <a:r>
              <a:rPr lang="it-IT" b="1" dirty="0" err="1" smtClean="0"/>
              <a:t>abbruciamento</a:t>
            </a:r>
            <a:r>
              <a:rPr lang="it-IT" b="1" dirty="0" smtClean="0"/>
              <a:t> </a:t>
            </a:r>
            <a:r>
              <a:rPr lang="it-IT" b="1" dirty="0" smtClean="0"/>
              <a:t>nelle </a:t>
            </a:r>
            <a:r>
              <a:rPr lang="it-IT" b="1" dirty="0" smtClean="0"/>
              <a:t>zone A e B e nei periodi di maggiore pericolosità </a:t>
            </a:r>
            <a:r>
              <a:rPr lang="it-IT" b="1" dirty="0" smtClean="0"/>
              <a:t>d’incendio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Abbandonare </a:t>
            </a:r>
            <a:r>
              <a:rPr lang="it-IT" b="1" dirty="0" smtClean="0"/>
              <a:t>rifiuti </a:t>
            </a:r>
            <a:r>
              <a:rPr lang="it-IT" dirty="0" smtClean="0"/>
              <a:t>di qualsiasi tipologia al di fuori dei luoghi o dei contenitori a ciò destinati e scaricare liquami dai camper al di fuori delle aree a attrezzate.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Lavare beni  </a:t>
            </a:r>
            <a:r>
              <a:rPr lang="it-IT" b="1" dirty="0" smtClean="0"/>
              <a:t>e </a:t>
            </a:r>
            <a:r>
              <a:rPr lang="it-IT" b="1" dirty="0" smtClean="0"/>
              <a:t>animali </a:t>
            </a:r>
            <a:r>
              <a:rPr lang="it-IT" b="1" dirty="0" smtClean="0"/>
              <a:t>domestici</a:t>
            </a:r>
            <a:r>
              <a:rPr lang="it-IT" dirty="0" smtClean="0"/>
              <a:t>, lungo i corsi d’acqua e nelle acque di sorgente, di lago e comunque di specchi naturali di acqua ferma in genere.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5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7" name="Rettangolo 16"/>
          <p:cNvSpPr/>
          <p:nvPr/>
        </p:nvSpPr>
        <p:spPr>
          <a:xfrm>
            <a:off x="1691680" y="980728"/>
            <a:ext cx="58326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nel Parco </a:t>
            </a:r>
            <a:r>
              <a:rPr lang="it-IT" sz="2400" b="1" dirty="0" smtClean="0">
                <a:solidFill>
                  <a:srgbClr val="264368"/>
                </a:solidFill>
                <a:ea typeface="+mj-ea"/>
                <a:cs typeface="+mj-cs"/>
              </a:rPr>
              <a:t>(art, 23,24,25,27,28)</a:t>
            </a:r>
            <a:endParaRPr lang="it-IT" sz="24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1700808"/>
            <a:ext cx="8676456" cy="4680520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5" y="1772816"/>
            <a:ext cx="8331536" cy="4608512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"/>
            </a:pPr>
            <a:r>
              <a:rPr lang="it-IT" b="1" dirty="0" smtClean="0"/>
              <a:t>Emissione sonore e luminose </a:t>
            </a:r>
            <a:r>
              <a:rPr lang="it-IT" dirty="0" smtClean="0"/>
              <a:t>nelle </a:t>
            </a:r>
            <a:r>
              <a:rPr lang="it-IT" dirty="0" smtClean="0"/>
              <a:t>zone A.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t-IT" b="1" dirty="0" smtClean="0"/>
              <a:t>introdurre </a:t>
            </a:r>
            <a:r>
              <a:rPr lang="it-IT" b="1" dirty="0" smtClean="0"/>
              <a:t>e detenere,</a:t>
            </a:r>
            <a:r>
              <a:rPr lang="it-IT" dirty="0" smtClean="0"/>
              <a:t> da parte di privati, </a:t>
            </a:r>
            <a:r>
              <a:rPr lang="it-IT" b="1" dirty="0" smtClean="0"/>
              <a:t>armi</a:t>
            </a:r>
            <a:r>
              <a:rPr lang="it-IT" dirty="0" smtClean="0"/>
              <a:t>, </a:t>
            </a:r>
            <a:r>
              <a:rPr lang="it-IT" b="1" dirty="0" smtClean="0"/>
              <a:t>munizioni, esplosivi e reti e trappole, lenze ed ami</a:t>
            </a:r>
            <a:r>
              <a:rPr lang="it-IT" dirty="0" smtClean="0"/>
              <a:t>, atti alla cattura o all’uccisione di animali o alla distruzione delle </a:t>
            </a:r>
            <a:r>
              <a:rPr lang="it-IT" dirty="0" smtClean="0"/>
              <a:t>piante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it-IT" b="1" dirty="0" smtClean="0"/>
              <a:t>Sorvolare il Parco </a:t>
            </a:r>
            <a:r>
              <a:rPr lang="it-IT" dirty="0" smtClean="0"/>
              <a:t>con aeromobili di qualsiasi specie, fatto salvo quanto previsto dalle leggi sulla disciplina del volo civile e militare. </a:t>
            </a:r>
          </a:p>
          <a:p>
            <a:pPr marL="444500"/>
            <a:r>
              <a:rPr lang="it-IT" b="1" dirty="0" smtClean="0"/>
              <a:t>Atterrare e decollare </a:t>
            </a:r>
            <a:r>
              <a:rPr lang="it-IT" dirty="0" smtClean="0"/>
              <a:t>in </a:t>
            </a:r>
            <a:r>
              <a:rPr lang="it-IT" dirty="0" smtClean="0"/>
              <a:t>zona A e B2; nelle altre zone l’Ente può </a:t>
            </a:r>
            <a:r>
              <a:rPr lang="it-IT" dirty="0" smtClean="0"/>
              <a:t>rilasciare </a:t>
            </a:r>
            <a:r>
              <a:rPr lang="it-IT" b="1" dirty="0" smtClean="0"/>
              <a:t>autorizzazioni </a:t>
            </a:r>
            <a:r>
              <a:rPr lang="it-IT" b="1" dirty="0" smtClean="0"/>
              <a:t>temporanee</a:t>
            </a:r>
            <a:r>
              <a:rPr lang="it-IT" dirty="0" smtClean="0"/>
              <a:t>, limitatamente ad aree appositamente identificate</a:t>
            </a:r>
            <a:endParaRPr lang="it-IT" dirty="0" smtClean="0"/>
          </a:p>
          <a:p>
            <a:pPr marL="514350" indent="-514350">
              <a:buFont typeface="+mj-lt"/>
              <a:buAutoNum type="arabicPeriod" startAt="5"/>
            </a:pPr>
            <a:endParaRPr lang="it-IT" dirty="0" smtClean="0"/>
          </a:p>
          <a:p>
            <a:pPr marL="355600" indent="-355600">
              <a:buAutoNum type="arabicPeriod"/>
            </a:pPr>
            <a:endParaRPr lang="it-IT" dirty="0" smtClean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5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8" name="Rettangolo 7"/>
          <p:cNvSpPr/>
          <p:nvPr/>
        </p:nvSpPr>
        <p:spPr>
          <a:xfrm>
            <a:off x="1691680" y="980728"/>
            <a:ext cx="58326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nel Parco </a:t>
            </a:r>
            <a:r>
              <a:rPr lang="it-IT" sz="2400" b="1" dirty="0" smtClean="0">
                <a:solidFill>
                  <a:srgbClr val="264368"/>
                </a:solidFill>
                <a:ea typeface="+mj-ea"/>
                <a:cs typeface="+mj-cs"/>
              </a:rPr>
              <a:t>(art, 23,24,25,27,28)</a:t>
            </a:r>
            <a:endParaRPr lang="it-IT" sz="24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59532" y="213285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 </a:t>
            </a:r>
            <a:r>
              <a:rPr lang="it-IT" sz="2800" dirty="0" smtClean="0"/>
              <a:t>Il </a:t>
            </a:r>
            <a:r>
              <a:rPr lang="it-IT" sz="2800" b="1" dirty="0"/>
              <a:t>solo sorvolo </a:t>
            </a:r>
            <a:r>
              <a:rPr lang="it-IT" sz="2800" dirty="0"/>
              <a:t>a scopo ricreativo e sportivo da parte di </a:t>
            </a:r>
            <a:r>
              <a:rPr lang="it-IT" sz="2800" b="1" dirty="0"/>
              <a:t>velivoli non a motore quali alianti</a:t>
            </a:r>
            <a:r>
              <a:rPr lang="it-IT" sz="2800" dirty="0" smtClean="0"/>
              <a:t>, </a:t>
            </a:r>
            <a:r>
              <a:rPr lang="it-IT" sz="2800" b="1" dirty="0" smtClean="0"/>
              <a:t>deltaplani</a:t>
            </a:r>
            <a:r>
              <a:rPr lang="it-IT" sz="2800" dirty="0" smtClean="0"/>
              <a:t> </a:t>
            </a:r>
            <a:r>
              <a:rPr lang="it-IT" sz="2800" dirty="0"/>
              <a:t>o </a:t>
            </a:r>
            <a:r>
              <a:rPr lang="it-IT" sz="2800" b="1" dirty="0"/>
              <a:t>parapendii</a:t>
            </a:r>
            <a:r>
              <a:rPr lang="it-IT" sz="2800" dirty="0"/>
              <a:t> è ammesso a una distanza di </a:t>
            </a:r>
            <a:r>
              <a:rPr lang="it-IT" sz="2800" b="1" dirty="0"/>
              <a:t>almeno 500 </a:t>
            </a:r>
            <a:r>
              <a:rPr lang="it-IT" sz="2800" b="1" dirty="0" smtClean="0"/>
              <a:t>m dalle </a:t>
            </a:r>
            <a:r>
              <a:rPr lang="it-IT" sz="2800" b="1" dirty="0"/>
              <a:t>pareti </a:t>
            </a:r>
            <a:r>
              <a:rPr lang="it-IT" sz="2800" b="1" dirty="0" smtClean="0"/>
              <a:t>rocciose </a:t>
            </a:r>
            <a:r>
              <a:rPr lang="it-IT" sz="2800" dirty="0" smtClean="0"/>
              <a:t>nell’area </a:t>
            </a:r>
            <a:r>
              <a:rPr lang="it-IT" sz="2800" dirty="0"/>
              <a:t>di volo individuata dalla cartografia che esclude le aree di maggiore pregio e</a:t>
            </a:r>
          </a:p>
          <a:p>
            <a:r>
              <a:rPr lang="it-IT" sz="2800" dirty="0"/>
              <a:t>v</a:t>
            </a:r>
            <a:r>
              <a:rPr lang="it-IT" sz="2800" dirty="0" smtClean="0"/>
              <a:t>ulnerabilità</a:t>
            </a:r>
          </a:p>
          <a:p>
            <a:r>
              <a:rPr lang="it-IT" sz="2800" b="1" dirty="0"/>
              <a:t>L’atterraggio</a:t>
            </a:r>
            <a:r>
              <a:rPr lang="it-IT" sz="2800" dirty="0"/>
              <a:t> di velivoli di cui al precedente comma 5 è ammesso soltanto in caso di </a:t>
            </a:r>
            <a:r>
              <a:rPr lang="it-IT" sz="2800" b="1" dirty="0"/>
              <a:t>provata </a:t>
            </a:r>
            <a:r>
              <a:rPr lang="it-IT" sz="2800" b="1" dirty="0" smtClean="0"/>
              <a:t>e motivata </a:t>
            </a:r>
            <a:r>
              <a:rPr lang="it-IT" sz="2800" b="1" dirty="0"/>
              <a:t>emergenza.</a:t>
            </a:r>
          </a:p>
        </p:txBody>
      </p:sp>
      <p:pic>
        <p:nvPicPr>
          <p:cNvPr id="6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8" name="Rettangolo 7"/>
          <p:cNvSpPr/>
          <p:nvPr/>
        </p:nvSpPr>
        <p:spPr>
          <a:xfrm>
            <a:off x="2483768" y="980728"/>
            <a:ext cx="54005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nel Parco </a:t>
            </a:r>
            <a:r>
              <a:rPr lang="it-IT" sz="2400" b="1" dirty="0" smtClean="0">
                <a:solidFill>
                  <a:srgbClr val="264368"/>
                </a:solidFill>
                <a:ea typeface="+mj-ea"/>
                <a:cs typeface="+mj-cs"/>
              </a:rPr>
              <a:t>(art</a:t>
            </a:r>
            <a:r>
              <a:rPr lang="it-IT" sz="2400" b="1" dirty="0">
                <a:solidFill>
                  <a:srgbClr val="264368"/>
                </a:solidFill>
                <a:ea typeface="+mj-ea"/>
                <a:cs typeface="+mj-cs"/>
              </a:rPr>
              <a:t>.</a:t>
            </a:r>
            <a:r>
              <a:rPr lang="it-IT" sz="2400" b="1" dirty="0" smtClean="0">
                <a:solidFill>
                  <a:srgbClr val="264368"/>
                </a:solidFill>
                <a:ea typeface="+mj-ea"/>
                <a:cs typeface="+mj-cs"/>
              </a:rPr>
              <a:t> 28 c. 5 e 6)</a:t>
            </a:r>
            <a:endParaRPr lang="it-IT" sz="24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1700808"/>
            <a:ext cx="8676456" cy="4680520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5" y="1772816"/>
            <a:ext cx="8331536" cy="4608512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manifestazioni </a:t>
            </a:r>
            <a:r>
              <a:rPr lang="it-IT" b="1" dirty="0" smtClean="0"/>
              <a:t>od eventi sportivi motoristici </a:t>
            </a:r>
            <a:r>
              <a:rPr lang="it-IT" dirty="0" smtClean="0"/>
              <a:t>di qualsiasi tipo e </a:t>
            </a:r>
            <a:r>
              <a:rPr lang="it-IT" dirty="0" smtClean="0"/>
              <a:t>natura </a:t>
            </a:r>
            <a:r>
              <a:rPr lang="it-IT" sz="2400" dirty="0" smtClean="0"/>
              <a:t>(art. 29 c. 3)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torrentismo</a:t>
            </a:r>
            <a:r>
              <a:rPr lang="it-IT" dirty="0" smtClean="0"/>
              <a:t> </a:t>
            </a:r>
            <a:r>
              <a:rPr lang="it-IT" dirty="0" smtClean="0"/>
              <a:t>(art. 30 c. </a:t>
            </a:r>
            <a:r>
              <a:rPr lang="it-IT" dirty="0" smtClean="0"/>
              <a:t>4) ma è consentito </a:t>
            </a:r>
            <a:r>
              <a:rPr lang="it-IT" dirty="0" smtClean="0"/>
              <a:t>discendere il torrente </a:t>
            </a:r>
            <a:r>
              <a:rPr lang="it-IT" dirty="0" err="1" smtClean="0"/>
              <a:t>Cordevole</a:t>
            </a:r>
            <a:r>
              <a:rPr lang="it-IT" dirty="0" smtClean="0"/>
              <a:t> </a:t>
            </a:r>
            <a:r>
              <a:rPr lang="it-IT" b="1" dirty="0" smtClean="0"/>
              <a:t>con canoa, gommone o kajak </a:t>
            </a:r>
            <a:r>
              <a:rPr lang="it-IT" dirty="0" smtClean="0"/>
              <a:t>dall’alba al </a:t>
            </a:r>
            <a:r>
              <a:rPr lang="it-IT" dirty="0" smtClean="0"/>
              <a:t>tramonto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err="1" smtClean="0"/>
              <a:t>f</a:t>
            </a:r>
            <a:r>
              <a:rPr lang="it-IT" b="1" dirty="0" err="1" smtClean="0"/>
              <a:t>lyboard</a:t>
            </a:r>
            <a:r>
              <a:rPr lang="it-IT" dirty="0" smtClean="0"/>
              <a:t> </a:t>
            </a:r>
            <a:r>
              <a:rPr lang="it-IT" dirty="0" smtClean="0"/>
              <a:t>(art. 30 c. </a:t>
            </a:r>
            <a:r>
              <a:rPr lang="it-IT" dirty="0" smtClean="0"/>
              <a:t>5)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aprire nuove vie </a:t>
            </a:r>
            <a:r>
              <a:rPr lang="it-IT" b="1" dirty="0" smtClean="0"/>
              <a:t>ferrate</a:t>
            </a:r>
          </a:p>
          <a:p>
            <a:pPr marL="514350" indent="-514350"/>
            <a:r>
              <a:rPr lang="it-IT" b="1" dirty="0" smtClean="0"/>
              <a:t> </a:t>
            </a:r>
            <a:r>
              <a:rPr lang="it-IT" b="1" dirty="0" smtClean="0"/>
              <a:t>      </a:t>
            </a:r>
            <a:r>
              <a:rPr lang="it-IT" dirty="0" smtClean="0"/>
              <a:t>(art. 30 c. </a:t>
            </a:r>
            <a:r>
              <a:rPr lang="it-IT" dirty="0" smtClean="0"/>
              <a:t>9)</a:t>
            </a:r>
            <a:endParaRPr lang="it-IT" dirty="0" smtClean="0"/>
          </a:p>
          <a:p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. </a:t>
            </a:r>
            <a:endParaRPr lang="it-IT" dirty="0" smtClean="0"/>
          </a:p>
          <a:p>
            <a:pPr marL="514350" indent="-514350">
              <a:buFont typeface="+mj-lt"/>
              <a:buAutoNum type="arabicPeriod" startAt="5"/>
            </a:pPr>
            <a:endParaRPr lang="it-IT" dirty="0" smtClean="0"/>
          </a:p>
          <a:p>
            <a:pPr marL="355600" indent="-355600">
              <a:buAutoNum type="arabicPeriod"/>
            </a:pPr>
            <a:endParaRPr lang="it-IT" dirty="0" smtClean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5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7" name="Rettangolo 16"/>
          <p:cNvSpPr/>
          <p:nvPr/>
        </p:nvSpPr>
        <p:spPr>
          <a:xfrm>
            <a:off x="1037296" y="980728"/>
            <a:ext cx="6559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</a:t>
            </a:r>
            <a:r>
              <a:rPr lang="it-IT" sz="3200" b="1" dirty="0" smtClean="0"/>
              <a:t>ludico-ricreative ed educative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pic>
        <p:nvPicPr>
          <p:cNvPr id="39938" name="Picture 2" descr="Flyboard acuático en Barcelona | Vuela por encima del m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573016"/>
            <a:ext cx="27432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503548" y="1916832"/>
            <a:ext cx="8136904" cy="3396648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940874" y="2049425"/>
            <a:ext cx="7555562" cy="3077899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R</a:t>
            </a:r>
            <a:r>
              <a:rPr lang="it-IT" b="1" dirty="0" smtClean="0"/>
              <a:t>accolta</a:t>
            </a:r>
            <a:r>
              <a:rPr lang="it-IT" b="1" dirty="0" smtClean="0"/>
              <a:t>, </a:t>
            </a:r>
            <a:r>
              <a:rPr lang="it-IT" b="1" dirty="0" smtClean="0"/>
              <a:t>asportazione e </a:t>
            </a:r>
            <a:r>
              <a:rPr lang="it-IT" b="1" dirty="0" smtClean="0"/>
              <a:t>danneggiamento </a:t>
            </a:r>
            <a:r>
              <a:rPr lang="it-IT" dirty="0" smtClean="0"/>
              <a:t>di ogni tipo di specie </a:t>
            </a:r>
            <a:r>
              <a:rPr lang="it-IT" dirty="0" smtClean="0"/>
              <a:t>vegetale o </a:t>
            </a:r>
            <a:r>
              <a:rPr lang="it-IT" dirty="0" smtClean="0"/>
              <a:t>di parti delle stesse, sia epigee che </a:t>
            </a:r>
            <a:r>
              <a:rPr lang="it-IT" dirty="0" smtClean="0"/>
              <a:t>ipogee</a:t>
            </a:r>
            <a:r>
              <a:rPr lang="it-IT" dirty="0" smtClean="0"/>
              <a:t> </a:t>
            </a:r>
            <a:r>
              <a:rPr lang="it-IT" dirty="0" smtClean="0"/>
              <a:t>(art.5 </a:t>
            </a:r>
            <a:r>
              <a:rPr lang="it-IT" dirty="0" smtClean="0"/>
              <a:t>c. </a:t>
            </a:r>
            <a:r>
              <a:rPr lang="it-IT" dirty="0" smtClean="0"/>
              <a:t>1)</a:t>
            </a:r>
          </a:p>
          <a:p>
            <a:r>
              <a:rPr lang="it-IT" dirty="0" smtClean="0"/>
              <a:t>Uso </a:t>
            </a:r>
            <a:r>
              <a:rPr lang="it-IT" dirty="0" smtClean="0"/>
              <a:t>dei </a:t>
            </a:r>
            <a:r>
              <a:rPr lang="it-IT" b="1" dirty="0" smtClean="0"/>
              <a:t>diserbanti </a:t>
            </a:r>
            <a:r>
              <a:rPr lang="it-IT" b="1" dirty="0" smtClean="0"/>
              <a:t>chimici  </a:t>
            </a:r>
            <a:r>
              <a:rPr lang="it-IT" dirty="0" smtClean="0"/>
              <a:t>per manutenzione </a:t>
            </a:r>
            <a:r>
              <a:rPr lang="it-IT" dirty="0" smtClean="0"/>
              <a:t>dei cigli </a:t>
            </a:r>
            <a:r>
              <a:rPr lang="it-IT" dirty="0" smtClean="0"/>
              <a:t>stradali (art.5 c. 5)</a:t>
            </a:r>
            <a:endParaRPr lang="it-IT" dirty="0" smtClean="0"/>
          </a:p>
        </p:txBody>
      </p:sp>
      <p:sp>
        <p:nvSpPr>
          <p:cNvPr id="1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3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4" name="CasellaDiTesto 13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NO</a:t>
            </a:r>
            <a:endParaRPr lang="it-IT" sz="3200" b="1" dirty="0"/>
          </a:p>
        </p:txBody>
      </p:sp>
      <p:sp>
        <p:nvSpPr>
          <p:cNvPr id="15" name="Rettangolo 14"/>
          <p:cNvSpPr/>
          <p:nvPr/>
        </p:nvSpPr>
        <p:spPr>
          <a:xfrm>
            <a:off x="6300019" y="980728"/>
            <a:ext cx="12963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solidFill>
                  <a:srgbClr val="264368"/>
                </a:solidFill>
                <a:ea typeface="+mj-ea"/>
                <a:cs typeface="+mj-cs"/>
              </a:rPr>
              <a:t>FLORA</a:t>
            </a: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8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3" name="Rettangolo 12"/>
          <p:cNvSpPr/>
          <p:nvPr/>
        </p:nvSpPr>
        <p:spPr>
          <a:xfrm>
            <a:off x="395536" y="1582341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 </a:t>
            </a:r>
            <a:r>
              <a:rPr lang="it-IT" sz="2800" b="1" dirty="0"/>
              <a:t>Con esclusione delle zone A </a:t>
            </a:r>
            <a:r>
              <a:rPr lang="it-IT" sz="2800" dirty="0"/>
              <a:t>sono ammesse le attività sportive e ricreative senza uso di mezzi a</a:t>
            </a:r>
          </a:p>
          <a:p>
            <a:r>
              <a:rPr lang="it-IT" sz="2800" dirty="0"/>
              <a:t>motore compatibili con le finalità del Parco, quali </a:t>
            </a:r>
            <a:r>
              <a:rPr lang="it-IT" sz="2800" b="1" dirty="0"/>
              <a:t>l’escursionismo a piedi, con velocipedi, con</a:t>
            </a:r>
          </a:p>
          <a:p>
            <a:r>
              <a:rPr lang="it-IT" sz="2800" b="1" dirty="0"/>
              <a:t>velivoli, con equini, con sci da fondo, alpinistico, </a:t>
            </a:r>
            <a:r>
              <a:rPr lang="it-IT" sz="2800" b="1" dirty="0" err="1"/>
              <a:t>scialpinistico</a:t>
            </a:r>
            <a:r>
              <a:rPr lang="it-IT" sz="2800" b="1" dirty="0"/>
              <a:t> e speleologico oppure quali</a:t>
            </a:r>
          </a:p>
          <a:p>
            <a:r>
              <a:rPr lang="it-IT" sz="2800" b="1" dirty="0"/>
              <a:t>l’arrampicata, l’uso di natanti</a:t>
            </a:r>
            <a:r>
              <a:rPr lang="it-IT" sz="2800" dirty="0"/>
              <a:t>, </a:t>
            </a:r>
            <a:r>
              <a:rPr lang="it-IT" sz="2800" b="1" dirty="0"/>
              <a:t>la balneazione</a:t>
            </a:r>
            <a:r>
              <a:rPr lang="it-IT" sz="2800" dirty="0"/>
              <a:t>, </a:t>
            </a:r>
            <a:r>
              <a:rPr lang="it-IT" sz="2800" dirty="0" smtClean="0"/>
              <a:t>senza </a:t>
            </a:r>
            <a:endParaRPr lang="it-IT" sz="2800" dirty="0"/>
          </a:p>
          <a:p>
            <a:r>
              <a:rPr lang="it-IT" sz="2800" dirty="0"/>
              <a:t>arrecare disturbo o danno alla vegetazione ed alla fauna, </a:t>
            </a:r>
            <a:r>
              <a:rPr lang="it-IT" sz="2800" dirty="0" smtClean="0"/>
              <a:t>e agli habitat naturali (art. 29 c. 1).</a:t>
            </a:r>
            <a:endParaRPr lang="it-IT" sz="2800" dirty="0"/>
          </a:p>
        </p:txBody>
      </p:sp>
      <p:sp>
        <p:nvSpPr>
          <p:cNvPr id="18" name="Rettangolo 17"/>
          <p:cNvSpPr/>
          <p:nvPr/>
        </p:nvSpPr>
        <p:spPr>
          <a:xfrm>
            <a:off x="1037296" y="980728"/>
            <a:ext cx="6559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</a:t>
            </a:r>
            <a:r>
              <a:rPr lang="it-IT" sz="3200" b="1" dirty="0" smtClean="0"/>
              <a:t>ludico-ricreative ed educative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8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3" name="Rettangolo 12"/>
          <p:cNvSpPr/>
          <p:nvPr/>
        </p:nvSpPr>
        <p:spPr>
          <a:xfrm>
            <a:off x="395536" y="1582341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it-IT" sz="2800" dirty="0" smtClean="0"/>
              <a:t> L’uso di </a:t>
            </a:r>
            <a:r>
              <a:rPr lang="it-IT" sz="2800" b="1" dirty="0" smtClean="0"/>
              <a:t>sistemi aeromobili a pilotaggio remoto </a:t>
            </a:r>
            <a:r>
              <a:rPr lang="it-IT" sz="2800" dirty="0" smtClean="0"/>
              <a:t>esclusivamente per ricerca e gestione previa </a:t>
            </a:r>
            <a:r>
              <a:rPr lang="it-IT" sz="2800" b="1" dirty="0" smtClean="0"/>
              <a:t>autorizzazione</a:t>
            </a:r>
            <a:r>
              <a:rPr lang="it-IT" sz="2800" dirty="0" smtClean="0"/>
              <a:t> dell’Ente (art. 30 c. 6).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sz="2800" dirty="0"/>
              <a:t>L</a:t>
            </a:r>
            <a:r>
              <a:rPr lang="it-IT" sz="2800" dirty="0" smtClean="0"/>
              <a:t>’attività </a:t>
            </a:r>
            <a:r>
              <a:rPr lang="it-IT" sz="2800" b="1" dirty="0" smtClean="0"/>
              <a:t>speleologica</a:t>
            </a:r>
            <a:r>
              <a:rPr lang="it-IT" sz="2800" dirty="0" smtClean="0"/>
              <a:t> come sopra. (art. 30 c. </a:t>
            </a:r>
            <a:r>
              <a:rPr lang="it-IT" sz="2800" dirty="0"/>
              <a:t>7</a:t>
            </a:r>
            <a:r>
              <a:rPr lang="it-IT" sz="2800" dirty="0" smtClean="0"/>
              <a:t>).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sz="2800" b="1" dirty="0"/>
              <a:t>L</a:t>
            </a:r>
            <a:r>
              <a:rPr lang="it-IT" sz="2800" b="1" dirty="0" smtClean="0"/>
              <a:t>’apertura di falesie per l’arrampicata </a:t>
            </a:r>
            <a:r>
              <a:rPr lang="it-IT" sz="2800" dirty="0" smtClean="0"/>
              <a:t>unicamente sulle pareti che costeggiano le strade che attraversano il fondo della </a:t>
            </a:r>
            <a:r>
              <a:rPr lang="it-IT" sz="2800" dirty="0" err="1" smtClean="0"/>
              <a:t>Val</a:t>
            </a:r>
            <a:r>
              <a:rPr lang="it-IT" sz="2800" dirty="0" smtClean="0"/>
              <a:t> </a:t>
            </a:r>
            <a:r>
              <a:rPr lang="it-IT" sz="2800" dirty="0" err="1" smtClean="0"/>
              <a:t>Cordevole</a:t>
            </a:r>
            <a:r>
              <a:rPr lang="it-IT" sz="2800" dirty="0" smtClean="0"/>
              <a:t> e della Valle del </a:t>
            </a:r>
            <a:r>
              <a:rPr lang="it-IT" sz="2800" dirty="0" err="1" smtClean="0"/>
              <a:t>Mis</a:t>
            </a:r>
            <a:r>
              <a:rPr lang="it-IT" sz="2800" dirty="0" smtClean="0"/>
              <a:t> previa </a:t>
            </a:r>
            <a:r>
              <a:rPr lang="it-IT" sz="2800" b="1" dirty="0" smtClean="0"/>
              <a:t>autorizzazione</a:t>
            </a:r>
            <a:r>
              <a:rPr lang="it-IT" sz="2800" dirty="0" smtClean="0"/>
              <a:t> dell’Ente (art. 30 c. 8). </a:t>
            </a:r>
            <a:endParaRPr lang="it-IT" sz="2800" dirty="0" smtClean="0"/>
          </a:p>
        </p:txBody>
      </p:sp>
      <p:sp>
        <p:nvSpPr>
          <p:cNvPr id="18" name="Rettangolo 17"/>
          <p:cNvSpPr/>
          <p:nvPr/>
        </p:nvSpPr>
        <p:spPr>
          <a:xfrm>
            <a:off x="1037296" y="980728"/>
            <a:ext cx="6559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</a:t>
            </a:r>
            <a:r>
              <a:rPr lang="it-IT" sz="3200" b="1" dirty="0" smtClean="0"/>
              <a:t>ludico-ricreative ed educative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 txBox="1">
            <a:spLocks/>
          </p:cNvSpPr>
          <p:nvPr/>
        </p:nvSpPr>
        <p:spPr>
          <a:xfrm>
            <a:off x="548096" y="1700808"/>
            <a:ext cx="8047807" cy="482453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it-IT" sz="2800" dirty="0" smtClean="0"/>
              <a:t>Esclusivamente </a:t>
            </a:r>
            <a:r>
              <a:rPr lang="it-IT" sz="2800" dirty="0"/>
              <a:t>nelle zone B, C e D e previa </a:t>
            </a:r>
            <a:r>
              <a:rPr lang="it-IT" sz="2800" b="1" dirty="0"/>
              <a:t>autorizzazione</a:t>
            </a:r>
            <a:r>
              <a:rPr lang="it-IT" sz="2800" dirty="0"/>
              <a:t> dell’Ente,</a:t>
            </a:r>
          </a:p>
          <a:p>
            <a:r>
              <a:rPr lang="it-IT" sz="2800" dirty="0"/>
              <a:t>l’organizzazione e l’attuazione di </a:t>
            </a:r>
            <a:r>
              <a:rPr lang="it-IT" sz="2800" b="1" dirty="0"/>
              <a:t>feste e sagre popolari, manifestazioni sportive, gare </a:t>
            </a:r>
            <a:r>
              <a:rPr lang="it-IT" sz="2800" dirty="0"/>
              <a:t>ed </a:t>
            </a:r>
            <a:r>
              <a:rPr lang="it-IT" sz="2800" b="1" dirty="0"/>
              <a:t>altre</a:t>
            </a:r>
          </a:p>
          <a:p>
            <a:r>
              <a:rPr lang="it-IT" sz="2800" b="1" dirty="0"/>
              <a:t>attività ludico-ricreative collettive </a:t>
            </a:r>
            <a:r>
              <a:rPr lang="it-IT" sz="2800" dirty="0" smtClean="0"/>
              <a:t>(ossia </a:t>
            </a:r>
            <a:r>
              <a:rPr lang="it-IT" sz="2800" dirty="0" smtClean="0"/>
              <a:t>che preveda, anche non contestualmente, l’occupazione di suolo pubblico, l’allestimento di strutture, l’esposizione, distribuzione e/o vendita di prodotti) </a:t>
            </a:r>
            <a:r>
              <a:rPr lang="it-IT" sz="2800" dirty="0" smtClean="0"/>
              <a:t>compatibili </a:t>
            </a:r>
            <a:r>
              <a:rPr lang="it-IT" sz="2800" dirty="0"/>
              <a:t>con la tutela dei valori del </a:t>
            </a:r>
            <a:r>
              <a:rPr lang="it-IT" sz="2800" dirty="0" smtClean="0"/>
              <a:t>Parco</a:t>
            </a:r>
            <a:r>
              <a:rPr lang="it-IT" sz="2800" dirty="0" smtClean="0"/>
              <a:t> (art. 29 c. </a:t>
            </a:r>
            <a:r>
              <a:rPr lang="it-IT" sz="2800" dirty="0"/>
              <a:t>2</a:t>
            </a:r>
            <a:r>
              <a:rPr lang="it-IT" sz="2800" dirty="0" smtClean="0"/>
              <a:t>)</a:t>
            </a:r>
            <a:r>
              <a:rPr lang="it-IT" sz="2800" dirty="0" smtClean="0"/>
              <a:t>.</a:t>
            </a:r>
            <a:endParaRPr lang="it-IT" sz="2800" dirty="0" smtClean="0"/>
          </a:p>
        </p:txBody>
      </p:sp>
      <p:sp>
        <p:nvSpPr>
          <p:cNvPr id="9" name="Rettangolo 8"/>
          <p:cNvSpPr/>
          <p:nvPr/>
        </p:nvSpPr>
        <p:spPr>
          <a:xfrm>
            <a:off x="1037296" y="980728"/>
            <a:ext cx="6559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</a:t>
            </a:r>
            <a:r>
              <a:rPr lang="it-IT" sz="3200" b="1" dirty="0" smtClean="0"/>
              <a:t>ludico-ricreative ed educative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pic>
        <p:nvPicPr>
          <p:cNvPr id="1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251520" y="1988840"/>
            <a:ext cx="8676455" cy="2448272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chemeClr val="tx1"/>
                </a:solidFill>
              </a:rPr>
              <a:t>Il </a:t>
            </a:r>
            <a:r>
              <a:rPr lang="it-IT" b="1" dirty="0" smtClean="0">
                <a:solidFill>
                  <a:schemeClr val="tx1"/>
                </a:solidFill>
              </a:rPr>
              <a:t>pascolo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nelle </a:t>
            </a:r>
            <a:r>
              <a:rPr lang="it-IT" dirty="0" smtClean="0">
                <a:solidFill>
                  <a:schemeClr val="tx1"/>
                </a:solidFill>
              </a:rPr>
              <a:t>aree individuate a tale scopo dall’Ente al di fuori delle zone A e B2, nei limiti di carico stabiliti, e previo rilascio di </a:t>
            </a:r>
            <a:r>
              <a:rPr lang="it-IT" b="1" dirty="0" smtClean="0">
                <a:solidFill>
                  <a:schemeClr val="tx1"/>
                </a:solidFill>
              </a:rPr>
              <a:t>nulla osta </a:t>
            </a:r>
            <a:r>
              <a:rPr lang="it-IT" dirty="0" smtClean="0">
                <a:solidFill>
                  <a:schemeClr val="tx1"/>
                </a:solidFill>
              </a:rPr>
              <a:t>ad ogni stagione </a:t>
            </a:r>
            <a:r>
              <a:rPr lang="it-IT" dirty="0" err="1" smtClean="0">
                <a:solidFill>
                  <a:schemeClr val="tx1"/>
                </a:solidFill>
              </a:rPr>
              <a:t>monticatoria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È possibile l’uso di </a:t>
            </a:r>
            <a:r>
              <a:rPr lang="it-IT" b="1" dirty="0" smtClean="0">
                <a:solidFill>
                  <a:schemeClr val="tx1"/>
                </a:solidFill>
              </a:rPr>
              <a:t>recinti elettrici mobili e cani da </a:t>
            </a:r>
            <a:r>
              <a:rPr lang="it-IT" b="1" dirty="0" err="1" smtClean="0">
                <a:solidFill>
                  <a:schemeClr val="tx1"/>
                </a:solidFill>
              </a:rPr>
              <a:t>guardiania</a:t>
            </a:r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. </a:t>
            </a:r>
            <a:endParaRPr lang="it-IT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 startAt="5"/>
            </a:pPr>
            <a:endParaRPr lang="it-IT" dirty="0" smtClean="0">
              <a:solidFill>
                <a:schemeClr val="tx1"/>
              </a:solidFill>
            </a:endParaRPr>
          </a:p>
          <a:p>
            <a:pPr marL="355600" indent="-355600">
              <a:buAutoNum type="arabicPeriod"/>
            </a:pP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2170875" y="980728"/>
            <a:ext cx="5353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agro-pastorali </a:t>
            </a:r>
            <a:r>
              <a:rPr lang="it-IT" sz="2800" b="1" dirty="0" smtClean="0">
                <a:solidFill>
                  <a:srgbClr val="264368"/>
                </a:solidFill>
                <a:ea typeface="+mj-ea"/>
                <a:cs typeface="+mj-cs"/>
              </a:rPr>
              <a:t>(art. 40)</a:t>
            </a:r>
            <a:endParaRPr lang="it-IT" sz="28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pic>
        <p:nvPicPr>
          <p:cNvPr id="8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251520" y="1772816"/>
            <a:ext cx="8676455" cy="2664296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chemeClr val="tx1"/>
                </a:solidFill>
              </a:rPr>
              <a:t>Lo </a:t>
            </a:r>
            <a:r>
              <a:rPr lang="it-IT" b="1" dirty="0" err="1" smtClean="0">
                <a:solidFill>
                  <a:schemeClr val="tx1"/>
                </a:solidFill>
              </a:rPr>
              <a:t>sfalcio</a:t>
            </a:r>
            <a:r>
              <a:rPr lang="it-IT" dirty="0" smtClean="0">
                <a:solidFill>
                  <a:schemeClr val="tx1"/>
                </a:solidFill>
              </a:rPr>
              <a:t> dei prati e delle aree di prateria non </a:t>
            </a:r>
            <a:r>
              <a:rPr lang="it-IT" dirty="0" smtClean="0">
                <a:solidFill>
                  <a:schemeClr val="tx1"/>
                </a:solidFill>
              </a:rPr>
              <a:t>pascolate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 La </a:t>
            </a:r>
            <a:r>
              <a:rPr lang="it-IT" b="1" dirty="0" smtClean="0">
                <a:solidFill>
                  <a:schemeClr val="tx1"/>
                </a:solidFill>
              </a:rPr>
              <a:t>pratica dello </a:t>
            </a:r>
            <a:r>
              <a:rPr lang="it-IT" b="1" dirty="0" err="1" smtClean="0">
                <a:solidFill>
                  <a:schemeClr val="tx1"/>
                </a:solidFill>
              </a:rPr>
              <a:t>spietramento</a:t>
            </a:r>
            <a:r>
              <a:rPr lang="it-IT" b="1" dirty="0" smtClean="0">
                <a:solidFill>
                  <a:schemeClr val="tx1"/>
                </a:solidFill>
              </a:rPr>
              <a:t> manuale</a:t>
            </a:r>
            <a:r>
              <a:rPr lang="it-IT" dirty="0" smtClean="0">
                <a:solidFill>
                  <a:schemeClr val="tx1"/>
                </a:solidFill>
              </a:rPr>
              <a:t>, del </a:t>
            </a:r>
            <a:r>
              <a:rPr lang="it-IT" b="1" dirty="0" err="1" smtClean="0">
                <a:solidFill>
                  <a:schemeClr val="tx1"/>
                </a:solidFill>
              </a:rPr>
              <a:t>decespugliamento</a:t>
            </a:r>
            <a:r>
              <a:rPr lang="it-IT" dirty="0" smtClean="0">
                <a:solidFill>
                  <a:schemeClr val="tx1"/>
                </a:solidFill>
              </a:rPr>
              <a:t> e la </a:t>
            </a:r>
            <a:r>
              <a:rPr lang="it-IT" b="1" dirty="0" err="1" smtClean="0">
                <a:solidFill>
                  <a:schemeClr val="tx1"/>
                </a:solidFill>
              </a:rPr>
              <a:t>trasemina</a:t>
            </a:r>
            <a:r>
              <a:rPr lang="it-IT" dirty="0" smtClean="0">
                <a:solidFill>
                  <a:schemeClr val="tx1"/>
                </a:solidFill>
              </a:rPr>
              <a:t> solo  con l’impiego di foraggiere autoctone di produzione locale, 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lo </a:t>
            </a:r>
            <a:r>
              <a:rPr lang="it-IT" b="1" dirty="0" smtClean="0">
                <a:solidFill>
                  <a:schemeClr val="tx1"/>
                </a:solidFill>
              </a:rPr>
              <a:t>spargimento di concime organico </a:t>
            </a:r>
            <a:r>
              <a:rPr lang="it-IT" dirty="0" smtClean="0">
                <a:solidFill>
                  <a:schemeClr val="tx1"/>
                </a:solidFill>
              </a:rPr>
              <a:t>e/o </a:t>
            </a:r>
            <a:r>
              <a:rPr lang="it-IT" dirty="0" smtClean="0">
                <a:solidFill>
                  <a:schemeClr val="tx1"/>
                </a:solidFill>
              </a:rPr>
              <a:t>biologico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pPr marL="355600" indent="-355600">
              <a:buAutoNum type="arabicPeriod"/>
            </a:pP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2170875" y="980728"/>
            <a:ext cx="5353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agro-pastorali </a:t>
            </a:r>
            <a:r>
              <a:rPr lang="it-IT" sz="2800" b="1" dirty="0" smtClean="0">
                <a:solidFill>
                  <a:srgbClr val="264368"/>
                </a:solidFill>
                <a:ea typeface="+mj-ea"/>
                <a:cs typeface="+mj-cs"/>
              </a:rPr>
              <a:t>(art. 40)</a:t>
            </a:r>
            <a:endParaRPr lang="it-IT" sz="28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pic>
        <p:nvPicPr>
          <p:cNvPr id="8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2170875" y="980728"/>
            <a:ext cx="5353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agro-pastorali </a:t>
            </a:r>
            <a:r>
              <a:rPr lang="it-IT" sz="2800" b="1" dirty="0" smtClean="0">
                <a:solidFill>
                  <a:srgbClr val="264368"/>
                </a:solidFill>
                <a:ea typeface="+mj-ea"/>
                <a:cs typeface="+mj-cs"/>
              </a:rPr>
              <a:t>(art. 40)</a:t>
            </a:r>
            <a:endParaRPr lang="it-IT" sz="28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pic>
        <p:nvPicPr>
          <p:cNvPr id="7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2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251520" y="2060848"/>
            <a:ext cx="8373556" cy="1512168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23528" y="2132856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L’uso </a:t>
            </a:r>
            <a:r>
              <a:rPr lang="it-IT" sz="2800" b="1" dirty="0">
                <a:solidFill>
                  <a:schemeClr val="bg1"/>
                </a:solidFill>
              </a:rPr>
              <a:t>di concimi chimici </a:t>
            </a:r>
            <a:r>
              <a:rPr lang="it-IT" sz="2800" dirty="0">
                <a:solidFill>
                  <a:schemeClr val="bg1"/>
                </a:solidFill>
              </a:rPr>
              <a:t>e di </a:t>
            </a:r>
            <a:r>
              <a:rPr lang="it-IT" sz="2800" b="1" dirty="0">
                <a:solidFill>
                  <a:schemeClr val="bg1"/>
                </a:solidFill>
              </a:rPr>
              <a:t>prodotti di sintesi in agricoltura</a:t>
            </a:r>
            <a:r>
              <a:rPr lang="it-IT" sz="2800" dirty="0">
                <a:solidFill>
                  <a:schemeClr val="bg1"/>
                </a:solidFill>
              </a:rPr>
              <a:t>, salvo </a:t>
            </a:r>
            <a:r>
              <a:rPr lang="it-IT" sz="2800" dirty="0" smtClean="0">
                <a:solidFill>
                  <a:schemeClr val="bg1"/>
                </a:solidFill>
              </a:rPr>
              <a:t>apposite deroghe </a:t>
            </a:r>
            <a:r>
              <a:rPr lang="it-IT" sz="2800" dirty="0">
                <a:solidFill>
                  <a:schemeClr val="bg1"/>
                </a:solidFill>
              </a:rPr>
              <a:t>autorizzate dall’Ente Parco.</a:t>
            </a: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2060848"/>
            <a:ext cx="8676456" cy="864096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4" y="2132856"/>
            <a:ext cx="8496943" cy="864096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-</a:t>
            </a:r>
            <a:r>
              <a:rPr lang="it-IT" dirty="0" smtClean="0"/>
              <a:t>Le utilizzazioni forestali sono vietate nelle zone A e B2.</a:t>
            </a:r>
          </a:p>
          <a:p>
            <a:endParaRPr lang="it-IT" dirty="0" smtClean="0"/>
          </a:p>
          <a:p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. </a:t>
            </a:r>
            <a:endParaRPr lang="it-IT" dirty="0" smtClean="0"/>
          </a:p>
          <a:p>
            <a:pPr marL="514350" indent="-514350">
              <a:buFont typeface="+mj-lt"/>
              <a:buAutoNum type="arabicPeriod" startAt="5"/>
            </a:pPr>
            <a:endParaRPr lang="it-IT" dirty="0" smtClean="0"/>
          </a:p>
          <a:p>
            <a:pPr marL="355600" indent="-355600">
              <a:buAutoNum type="arabicPeriod"/>
            </a:pPr>
            <a:endParaRPr lang="it-IT" dirty="0" smtClean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5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7" name="Rettangolo 16"/>
          <p:cNvSpPr/>
          <p:nvPr/>
        </p:nvSpPr>
        <p:spPr>
          <a:xfrm>
            <a:off x="2662039" y="980728"/>
            <a:ext cx="5150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</a:t>
            </a:r>
            <a:r>
              <a:rPr lang="it-IT" sz="3200" b="1" dirty="0" err="1" smtClean="0">
                <a:solidFill>
                  <a:srgbClr val="264368"/>
                </a:solidFill>
                <a:ea typeface="+mj-ea"/>
                <a:cs typeface="+mj-cs"/>
              </a:rPr>
              <a:t>selvicolturali</a:t>
            </a:r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 </a:t>
            </a:r>
            <a:r>
              <a:rPr lang="it-IT" sz="2800" b="1" dirty="0" smtClean="0">
                <a:solidFill>
                  <a:srgbClr val="264368"/>
                </a:solidFill>
                <a:ea typeface="+mj-ea"/>
                <a:cs typeface="+mj-cs"/>
              </a:rPr>
              <a:t>(art. 41)</a:t>
            </a:r>
            <a:endParaRPr lang="it-IT" sz="28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95536" y="155679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I</a:t>
            </a:r>
            <a:r>
              <a:rPr lang="it-IT" sz="2800" dirty="0" smtClean="0"/>
              <a:t>n </a:t>
            </a:r>
            <a:r>
              <a:rPr lang="it-IT" sz="2800" dirty="0"/>
              <a:t>base alla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/>
              <a:t>zonizzazione del Parco, </a:t>
            </a:r>
            <a:endParaRPr lang="it-IT" sz="2800" dirty="0" smtClean="0"/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superficie </a:t>
            </a:r>
            <a:r>
              <a:rPr lang="it-IT" sz="2800" dirty="0"/>
              <a:t>interessata dal </a:t>
            </a:r>
            <a:r>
              <a:rPr lang="it-IT" sz="2800" dirty="0" smtClean="0"/>
              <a:t>taglio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quantità </a:t>
            </a:r>
            <a:r>
              <a:rPr lang="it-IT" sz="2800" dirty="0"/>
              <a:t>di legname </a:t>
            </a:r>
            <a:r>
              <a:rPr lang="it-IT" sz="2800" dirty="0" smtClean="0"/>
              <a:t>da prelevare</a:t>
            </a:r>
          </a:p>
          <a:p>
            <a:r>
              <a:rPr lang="it-IT" sz="2800" dirty="0"/>
              <a:t>è necessario presentare </a:t>
            </a:r>
            <a:endParaRPr lang="it-IT" sz="2800" dirty="0" smtClean="0"/>
          </a:p>
          <a:p>
            <a:r>
              <a:rPr lang="it-IT" sz="2800" dirty="0"/>
              <a:t>u</a:t>
            </a:r>
            <a:r>
              <a:rPr lang="it-IT" sz="2800" dirty="0" smtClean="0"/>
              <a:t>na </a:t>
            </a:r>
            <a:r>
              <a:rPr lang="it-IT" sz="2800" b="1" dirty="0" smtClean="0"/>
              <a:t>comunicazione</a:t>
            </a:r>
            <a:r>
              <a:rPr lang="it-IT" sz="2800" dirty="0" smtClean="0"/>
              <a:t> alle </a:t>
            </a:r>
            <a:r>
              <a:rPr lang="it-IT" sz="2800" dirty="0"/>
              <a:t>Stazioni del Reparto CC </a:t>
            </a:r>
            <a:r>
              <a:rPr lang="it-IT" sz="2800" dirty="0" smtClean="0"/>
              <a:t>PNDB</a:t>
            </a:r>
          </a:p>
          <a:p>
            <a:r>
              <a:rPr lang="it-IT" sz="2800" dirty="0"/>
              <a:t>u</a:t>
            </a:r>
            <a:r>
              <a:rPr lang="it-IT" sz="2800" dirty="0" smtClean="0"/>
              <a:t>na </a:t>
            </a:r>
            <a:r>
              <a:rPr lang="it-IT" sz="2800" b="1" dirty="0" smtClean="0"/>
              <a:t>richiesta </a:t>
            </a:r>
            <a:r>
              <a:rPr lang="it-IT" sz="2800" b="1" dirty="0"/>
              <a:t>di nulla </a:t>
            </a:r>
            <a:r>
              <a:rPr lang="it-IT" sz="2800" b="1" dirty="0" smtClean="0"/>
              <a:t>osta </a:t>
            </a:r>
            <a:r>
              <a:rPr lang="it-IT" sz="2800" dirty="0" smtClean="0"/>
              <a:t>all’Ente che prevede un </a:t>
            </a:r>
            <a:r>
              <a:rPr lang="it-IT" sz="2800" b="1" dirty="0" smtClean="0"/>
              <a:t>sopralluogo</a:t>
            </a:r>
            <a:r>
              <a:rPr lang="it-IT" sz="2800" dirty="0" smtClean="0"/>
              <a:t> </a:t>
            </a:r>
            <a:r>
              <a:rPr lang="it-IT" sz="2800" dirty="0"/>
              <a:t>da parte del Reparto CC PNDB </a:t>
            </a:r>
            <a:r>
              <a:rPr lang="it-IT" sz="2800" dirty="0" smtClean="0"/>
              <a:t>oppure un sopralluogo congiunto </a:t>
            </a:r>
            <a:r>
              <a:rPr lang="it-IT" sz="2800" dirty="0"/>
              <a:t>tra Reparto CC PNDB, personale dell’Ente e professionista, </a:t>
            </a:r>
            <a:r>
              <a:rPr lang="it-IT" sz="2800" dirty="0" smtClean="0"/>
              <a:t>con stesura </a:t>
            </a:r>
            <a:r>
              <a:rPr lang="it-IT" sz="2800" dirty="0"/>
              <a:t>di un progetto di taglio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662039" y="980728"/>
            <a:ext cx="51503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Attività </a:t>
            </a:r>
            <a:r>
              <a:rPr lang="it-IT" sz="3200" b="1" dirty="0" err="1" smtClean="0">
                <a:solidFill>
                  <a:srgbClr val="264368"/>
                </a:solidFill>
                <a:ea typeface="+mj-ea"/>
                <a:cs typeface="+mj-cs"/>
              </a:rPr>
              <a:t>selvicolturali</a:t>
            </a:r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 </a:t>
            </a:r>
            <a:r>
              <a:rPr lang="it-IT" sz="2800" b="1" dirty="0" smtClean="0">
                <a:solidFill>
                  <a:srgbClr val="264368"/>
                </a:solidFill>
                <a:ea typeface="+mj-ea"/>
                <a:cs typeface="+mj-cs"/>
              </a:rPr>
              <a:t>(art. 41)</a:t>
            </a:r>
            <a:endParaRPr lang="it-IT" sz="28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pic>
        <p:nvPicPr>
          <p:cNvPr id="12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1700808"/>
            <a:ext cx="8676456" cy="4680520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4" y="1772816"/>
            <a:ext cx="8496943" cy="4608512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- nuove </a:t>
            </a:r>
            <a:r>
              <a:rPr lang="it-IT" dirty="0" smtClean="0"/>
              <a:t>edificazioni, fatto salvo quanto disposto in materia nel Piano</a:t>
            </a:r>
            <a:r>
              <a:rPr lang="it-IT" dirty="0" smtClean="0"/>
              <a:t>.</a:t>
            </a:r>
          </a:p>
          <a:p>
            <a:pPr>
              <a:buFont typeface="Calibri" pitchFamily="34" charset="0"/>
              <a:buChar char="−"/>
            </a:pPr>
            <a:r>
              <a:rPr lang="it-IT" dirty="0" smtClean="0"/>
              <a:t> installazioni di nuove linee elettriche aeree ad AT e relativi tralicci e cabine di trasformazione;</a:t>
            </a:r>
          </a:p>
          <a:p>
            <a:pPr>
              <a:buFont typeface="Calibri" pitchFamily="34" charset="0"/>
              <a:buChar char="−"/>
            </a:pPr>
            <a:r>
              <a:rPr lang="it-IT" dirty="0" smtClean="0"/>
              <a:t> nuove strade;</a:t>
            </a:r>
          </a:p>
          <a:p>
            <a:pPr>
              <a:buFont typeface="Calibri" pitchFamily="34" charset="0"/>
              <a:buChar char="−"/>
            </a:pPr>
            <a:r>
              <a:rPr lang="it-IT" dirty="0" smtClean="0"/>
              <a:t> nuovi impianti e </a:t>
            </a:r>
            <a:r>
              <a:rPr lang="it-IT" dirty="0" smtClean="0"/>
              <a:t>antenne </a:t>
            </a:r>
            <a:r>
              <a:rPr lang="it-IT" dirty="0" smtClean="0"/>
              <a:t>per radio-telecomunicazione</a:t>
            </a:r>
          </a:p>
          <a:p>
            <a:pPr>
              <a:buFont typeface="Calibri" pitchFamily="34" charset="0"/>
              <a:buChar char="−"/>
            </a:pPr>
            <a:r>
              <a:rPr lang="it-IT" dirty="0" smtClean="0"/>
              <a:t> installazione di centrali eoliche, fotovoltaiche, idroelettriche, termiche superiori ad una potenza </a:t>
            </a:r>
            <a:r>
              <a:rPr lang="it-IT" dirty="0" smtClean="0"/>
              <a:t>di 30kW</a:t>
            </a:r>
          </a:p>
          <a:p>
            <a:pPr>
              <a:buFont typeface="Calibri" pitchFamily="34" charset="0"/>
              <a:buChar char="−"/>
            </a:pPr>
            <a:r>
              <a:rPr lang="it-IT" dirty="0" smtClean="0"/>
              <a:t>nuove opere di correzione e di regolazione dei corsi d’acqua, salvo per motivi di sicurezza, previo nulla </a:t>
            </a:r>
            <a:r>
              <a:rPr lang="it-IT" dirty="0" smtClean="0"/>
              <a:t>osta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. </a:t>
            </a:r>
            <a:endParaRPr lang="it-IT" dirty="0" smtClean="0"/>
          </a:p>
          <a:p>
            <a:pPr marL="514350" indent="-514350">
              <a:buFont typeface="+mj-lt"/>
              <a:buAutoNum type="arabicPeriod" startAt="5"/>
            </a:pPr>
            <a:endParaRPr lang="it-IT" dirty="0" smtClean="0"/>
          </a:p>
          <a:p>
            <a:pPr marL="355600" indent="-355600">
              <a:buAutoNum type="arabicPeriod"/>
            </a:pPr>
            <a:endParaRPr lang="it-IT" dirty="0" smtClean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5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7" name="Rettangolo 16"/>
          <p:cNvSpPr/>
          <p:nvPr/>
        </p:nvSpPr>
        <p:spPr>
          <a:xfrm>
            <a:off x="539552" y="980728"/>
            <a:ext cx="6969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Opere e impianti nel Parco (art. 35 e 37)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 txBox="1">
            <a:spLocks/>
          </p:cNvSpPr>
          <p:nvPr/>
        </p:nvSpPr>
        <p:spPr>
          <a:xfrm>
            <a:off x="323528" y="1700808"/>
            <a:ext cx="8595904" cy="54726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it-IT" sz="2800" b="1" dirty="0"/>
              <a:t>P</a:t>
            </a:r>
            <a:r>
              <a:rPr lang="it-IT" sz="2800" b="1" dirty="0" smtClean="0"/>
              <a:t>revio nulla osta dell’Ente</a:t>
            </a:r>
            <a:r>
              <a:rPr lang="it-IT" sz="2800" dirty="0" smtClean="0"/>
              <a:t>, con l’adozione di soluzioni che consentano di minimizzare l’impatto ambientale:</a:t>
            </a:r>
          </a:p>
          <a:p>
            <a:pPr>
              <a:buFont typeface="Calibri" pitchFamily="34" charset="0"/>
              <a:buChar char="−"/>
            </a:pPr>
            <a:r>
              <a:rPr lang="it-IT" sz="2800" b="1" dirty="0" smtClean="0"/>
              <a:t>nuove linee elettriche in MT e BT </a:t>
            </a:r>
            <a:r>
              <a:rPr lang="it-IT" sz="2800" dirty="0" smtClean="0"/>
              <a:t>nei fondovalle delle zone C e D da realizzarsi interrate o, se ciò determinasse un impatto ambientale maggiore, aeree utilizzando </a:t>
            </a:r>
            <a:r>
              <a:rPr lang="it-IT" sz="2800" b="1" dirty="0" smtClean="0"/>
              <a:t>cavi ecologici </a:t>
            </a:r>
            <a:r>
              <a:rPr lang="it-IT" sz="2800" dirty="0" smtClean="0"/>
              <a:t>e, preferibilmente, pali in legno;</a:t>
            </a:r>
          </a:p>
          <a:p>
            <a:pPr>
              <a:buFont typeface="Calibri" pitchFamily="34" charset="0"/>
              <a:buChar char="−"/>
            </a:pPr>
            <a:r>
              <a:rPr lang="it-IT" sz="2800" dirty="0" smtClean="0"/>
              <a:t>la sostituzione dei conduttori nudi di linee aeree esistenti con </a:t>
            </a:r>
            <a:r>
              <a:rPr lang="it-IT" sz="2800" b="1" dirty="0" smtClean="0"/>
              <a:t>cavo ecologico</a:t>
            </a:r>
            <a:r>
              <a:rPr lang="it-IT" sz="2800" dirty="0" smtClean="0"/>
              <a:t>;</a:t>
            </a:r>
          </a:p>
          <a:p>
            <a:pPr>
              <a:buFont typeface="Calibri" pitchFamily="34" charset="0"/>
              <a:buChar char="−"/>
            </a:pPr>
            <a:r>
              <a:rPr lang="it-IT" sz="2800" dirty="0" smtClean="0"/>
              <a:t>installazione di </a:t>
            </a:r>
            <a:r>
              <a:rPr lang="it-IT" sz="2800" b="1" dirty="0" smtClean="0"/>
              <a:t>centrali</a:t>
            </a:r>
            <a:r>
              <a:rPr lang="it-IT" sz="2800" dirty="0" smtClean="0"/>
              <a:t> eoliche (zone C e D), fotovoltaiche, idroelettriche, termiche inferiori o equivalente ad una potenza di 30kW per autoconsumo</a:t>
            </a:r>
            <a:endParaRPr lang="it-IT" sz="2800" dirty="0" smtClean="0"/>
          </a:p>
        </p:txBody>
      </p:sp>
      <p:pic>
        <p:nvPicPr>
          <p:cNvPr id="1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8" name="Rettangolo 7"/>
          <p:cNvSpPr/>
          <p:nvPr/>
        </p:nvSpPr>
        <p:spPr>
          <a:xfrm>
            <a:off x="539552" y="980728"/>
            <a:ext cx="6368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Opere e impianti nel Parco (art. 37)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1772816"/>
            <a:ext cx="8676456" cy="4476768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8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4" y="1905410"/>
            <a:ext cx="8496944" cy="4704214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C</a:t>
            </a:r>
            <a:r>
              <a:rPr lang="it-IT" b="1" dirty="0" smtClean="0"/>
              <a:t>attura</a:t>
            </a:r>
            <a:r>
              <a:rPr lang="it-IT" b="1" dirty="0" smtClean="0"/>
              <a:t>, </a:t>
            </a:r>
            <a:r>
              <a:rPr lang="it-IT" b="1" dirty="0" smtClean="0"/>
              <a:t>uccisione</a:t>
            </a:r>
            <a:r>
              <a:rPr lang="it-IT" b="1" dirty="0" smtClean="0"/>
              <a:t>, </a:t>
            </a:r>
            <a:r>
              <a:rPr lang="it-IT" b="1" dirty="0" smtClean="0"/>
              <a:t>danneggiamento </a:t>
            </a:r>
            <a:r>
              <a:rPr lang="it-IT" b="1" dirty="0" smtClean="0"/>
              <a:t>e </a:t>
            </a:r>
            <a:r>
              <a:rPr lang="it-IT" b="1" dirty="0" smtClean="0"/>
              <a:t>disturbo </a:t>
            </a:r>
            <a:r>
              <a:rPr lang="it-IT" dirty="0" smtClean="0"/>
              <a:t>delle specie </a:t>
            </a:r>
            <a:r>
              <a:rPr lang="it-IT" dirty="0" smtClean="0"/>
              <a:t>animali tranne per </a:t>
            </a:r>
            <a:r>
              <a:rPr lang="it-IT" i="1" dirty="0" err="1" smtClean="0"/>
              <a:t>Mus</a:t>
            </a:r>
            <a:r>
              <a:rPr lang="it-IT" i="1" dirty="0" smtClean="0"/>
              <a:t> </a:t>
            </a:r>
            <a:r>
              <a:rPr lang="it-IT" i="1" dirty="0" err="1" smtClean="0"/>
              <a:t>musculus</a:t>
            </a:r>
            <a:r>
              <a:rPr lang="it-IT" i="1" dirty="0" smtClean="0"/>
              <a:t> e  </a:t>
            </a:r>
            <a:r>
              <a:rPr lang="it-IT" i="1" dirty="0" err="1" smtClean="0"/>
              <a:t>Rattus</a:t>
            </a:r>
            <a:r>
              <a:rPr lang="it-IT" i="1" dirty="0" smtClean="0"/>
              <a:t> </a:t>
            </a:r>
            <a:r>
              <a:rPr lang="it-IT" i="1" dirty="0" err="1" smtClean="0"/>
              <a:t>norvegicus</a:t>
            </a:r>
            <a:r>
              <a:rPr lang="it-IT" i="1" dirty="0" smtClean="0"/>
              <a:t> ,</a:t>
            </a:r>
            <a:r>
              <a:rPr lang="it-IT" dirty="0" smtClean="0"/>
              <a:t> </a:t>
            </a:r>
            <a:r>
              <a:rPr lang="it-IT" dirty="0" smtClean="0"/>
              <a:t>gli animali allevati con finalità zootecniche e </a:t>
            </a:r>
            <a:r>
              <a:rPr lang="it-IT" dirty="0" smtClean="0"/>
              <a:t>produttive e per la lotta contro i patogeni autorizzata dall’Ente </a:t>
            </a:r>
            <a:r>
              <a:rPr lang="it-IT" dirty="0" smtClean="0"/>
              <a:t>(</a:t>
            </a:r>
            <a:r>
              <a:rPr lang="it-IT" dirty="0" smtClean="0"/>
              <a:t>art.9 </a:t>
            </a:r>
            <a:r>
              <a:rPr lang="it-IT" dirty="0" smtClean="0"/>
              <a:t>c. </a:t>
            </a:r>
            <a:r>
              <a:rPr lang="it-IT" dirty="0" smtClean="0"/>
              <a:t>1,4 e 5).</a:t>
            </a:r>
          </a:p>
          <a:p>
            <a:r>
              <a:rPr lang="it-IT" b="1" dirty="0" smtClean="0"/>
              <a:t>l’attività </a:t>
            </a:r>
            <a:r>
              <a:rPr lang="it-IT" b="1" dirty="0" smtClean="0"/>
              <a:t>venatoria </a:t>
            </a:r>
            <a:r>
              <a:rPr lang="it-IT" dirty="0" smtClean="0"/>
              <a:t>e </a:t>
            </a:r>
            <a:r>
              <a:rPr lang="it-IT" dirty="0" smtClean="0"/>
              <a:t>la </a:t>
            </a:r>
            <a:r>
              <a:rPr lang="it-IT" b="1" dirty="0" smtClean="0"/>
              <a:t>pesca </a:t>
            </a:r>
            <a:r>
              <a:rPr lang="it-IT" dirty="0" smtClean="0"/>
              <a:t>(art.9 c. </a:t>
            </a:r>
            <a:r>
              <a:rPr lang="it-IT" dirty="0" smtClean="0"/>
              <a:t>2).</a:t>
            </a:r>
            <a:endParaRPr lang="it-IT" dirty="0" smtClean="0"/>
          </a:p>
          <a:p>
            <a:r>
              <a:rPr lang="it-IT" b="1" dirty="0" smtClean="0"/>
              <a:t>trasporto</a:t>
            </a:r>
            <a:r>
              <a:rPr lang="it-IT" dirty="0" smtClean="0"/>
              <a:t> </a:t>
            </a:r>
            <a:r>
              <a:rPr lang="it-IT" dirty="0" smtClean="0"/>
              <a:t>attraverso il </a:t>
            </a:r>
            <a:r>
              <a:rPr lang="it-IT" dirty="0" smtClean="0"/>
              <a:t>Parco di qualsiasi </a:t>
            </a:r>
            <a:r>
              <a:rPr lang="it-IT" dirty="0" smtClean="0"/>
              <a:t>specie </a:t>
            </a:r>
            <a:r>
              <a:rPr lang="it-IT" dirty="0" smtClean="0"/>
              <a:t>animale abbattuta </a:t>
            </a:r>
            <a:r>
              <a:rPr lang="it-IT" dirty="0" smtClean="0"/>
              <a:t>al </a:t>
            </a:r>
            <a:r>
              <a:rPr lang="it-IT" dirty="0" smtClean="0"/>
              <a:t>di fuori del </a:t>
            </a:r>
            <a:r>
              <a:rPr lang="it-IT" dirty="0" smtClean="0"/>
              <a:t>Parco </a:t>
            </a:r>
            <a:r>
              <a:rPr lang="it-IT" dirty="0" smtClean="0"/>
              <a:t>per caccia o pesca</a:t>
            </a:r>
            <a:r>
              <a:rPr lang="it-IT" dirty="0" smtClean="0"/>
              <a:t>, fatti salvi </a:t>
            </a:r>
            <a:r>
              <a:rPr lang="it-IT" dirty="0" smtClean="0"/>
              <a:t>gli attraversamenti che </a:t>
            </a:r>
            <a:r>
              <a:rPr lang="it-IT" dirty="0" smtClean="0"/>
              <a:t>avvengano lungo la </a:t>
            </a:r>
            <a:r>
              <a:rPr lang="it-IT" dirty="0" smtClean="0"/>
              <a:t>SR 203 della </a:t>
            </a:r>
            <a:r>
              <a:rPr lang="it-IT" dirty="0" err="1" smtClean="0"/>
              <a:t>Val</a:t>
            </a:r>
            <a:r>
              <a:rPr lang="it-IT" dirty="0" smtClean="0"/>
              <a:t> </a:t>
            </a:r>
            <a:r>
              <a:rPr lang="it-IT" dirty="0" err="1" smtClean="0"/>
              <a:t>Cordevole</a:t>
            </a:r>
            <a:r>
              <a:rPr lang="it-IT" dirty="0" smtClean="0"/>
              <a:t> </a:t>
            </a:r>
            <a:r>
              <a:rPr lang="it-IT" dirty="0" smtClean="0"/>
              <a:t>e </a:t>
            </a:r>
            <a:r>
              <a:rPr lang="it-IT" dirty="0" smtClean="0"/>
              <a:t>la SP 473 di Croce d’</a:t>
            </a:r>
            <a:r>
              <a:rPr lang="it-IT" dirty="0" err="1" smtClean="0"/>
              <a:t>Aune</a:t>
            </a:r>
            <a:r>
              <a:rPr lang="it-IT" dirty="0" smtClean="0"/>
              <a:t> </a:t>
            </a:r>
            <a:r>
              <a:rPr lang="it-IT" dirty="0" smtClean="0"/>
              <a:t>(art.9 c. </a:t>
            </a:r>
            <a:r>
              <a:rPr lang="it-IT" dirty="0" smtClean="0"/>
              <a:t>3).</a:t>
            </a:r>
            <a:endParaRPr lang="it-IT" dirty="0" smtClean="0"/>
          </a:p>
        </p:txBody>
      </p:sp>
      <p:sp>
        <p:nvSpPr>
          <p:cNvPr id="15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6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7" name="CasellaDiTesto 16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8" name="Rettangolo 17"/>
          <p:cNvSpPr/>
          <p:nvPr/>
        </p:nvSpPr>
        <p:spPr>
          <a:xfrm>
            <a:off x="6300019" y="980728"/>
            <a:ext cx="137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FAUNA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51645"/>
            <a:ext cx="8496944" cy="4297635"/>
          </a:xfrm>
        </p:spPr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it-IT" b="1" dirty="0" smtClean="0"/>
              <a:t>Raccolta funghi, flora spontanea e frutti di bosco </a:t>
            </a:r>
            <a:r>
              <a:rPr lang="it-IT" sz="2400" b="1" dirty="0" smtClean="0"/>
              <a:t>(art. 7 e 8 ) </a:t>
            </a:r>
            <a:r>
              <a:rPr lang="it-IT" b="1" dirty="0" smtClean="0"/>
              <a:t> </a:t>
            </a:r>
            <a:r>
              <a:rPr lang="it-IT" dirty="0" smtClean="0"/>
              <a:t>consentita  nelle </a:t>
            </a:r>
            <a:r>
              <a:rPr lang="it-IT" dirty="0" smtClean="0"/>
              <a:t>zone C e D </a:t>
            </a:r>
            <a:r>
              <a:rPr lang="it-IT" sz="2400" dirty="0" smtClean="0"/>
              <a:t>(circa 13% del Parco) </a:t>
            </a:r>
            <a:endParaRPr lang="it-IT" sz="2400" dirty="0" smtClean="0"/>
          </a:p>
          <a:p>
            <a:pPr marL="622300">
              <a:spcBef>
                <a:spcPts val="0"/>
              </a:spcBef>
            </a:pPr>
            <a:r>
              <a:rPr lang="it-IT" dirty="0" smtClean="0"/>
              <a:t>ai </a:t>
            </a:r>
            <a:r>
              <a:rPr lang="it-IT" dirty="0" smtClean="0"/>
              <a:t>residenti </a:t>
            </a:r>
            <a:r>
              <a:rPr lang="it-IT" dirty="0" smtClean="0"/>
              <a:t>e </a:t>
            </a:r>
            <a:r>
              <a:rPr lang="it-IT" dirty="0" smtClean="0"/>
              <a:t>nativi dei Comuni del </a:t>
            </a:r>
            <a:r>
              <a:rPr lang="it-IT" dirty="0" smtClean="0"/>
              <a:t>Parco;</a:t>
            </a:r>
          </a:p>
          <a:p>
            <a:pPr marL="622300">
              <a:spcBef>
                <a:spcPts val="0"/>
              </a:spcBef>
            </a:pPr>
            <a:r>
              <a:rPr lang="it-IT" dirty="0" smtClean="0"/>
              <a:t>ai proprietari</a:t>
            </a:r>
            <a:r>
              <a:rPr lang="it-IT" dirty="0" smtClean="0"/>
              <a:t>, </a:t>
            </a:r>
            <a:r>
              <a:rPr lang="it-IT" dirty="0" smtClean="0"/>
              <a:t>usufruttuari</a:t>
            </a:r>
            <a:r>
              <a:rPr lang="it-IT" dirty="0" smtClean="0"/>
              <a:t>, </a:t>
            </a:r>
            <a:r>
              <a:rPr lang="it-IT" dirty="0" smtClean="0"/>
              <a:t>conduttori </a:t>
            </a:r>
            <a:r>
              <a:rPr lang="it-IT" dirty="0" smtClean="0"/>
              <a:t>di terreni e loro familiari fino al primo grado di parentela, </a:t>
            </a:r>
            <a:r>
              <a:rPr lang="it-IT" dirty="0" smtClean="0"/>
              <a:t>ai </a:t>
            </a:r>
            <a:r>
              <a:rPr lang="it-IT" dirty="0" smtClean="0"/>
              <a:t>titolari di altri diritti reali e gli aventi diritto di uso </a:t>
            </a:r>
            <a:r>
              <a:rPr lang="it-IT" dirty="0" smtClean="0"/>
              <a:t>civico</a:t>
            </a:r>
          </a:p>
          <a:p>
            <a:pPr>
              <a:spcBef>
                <a:spcPts val="0"/>
              </a:spcBef>
            </a:pPr>
            <a:r>
              <a:rPr lang="it-IT" dirty="0" smtClean="0"/>
              <a:t>tutti </a:t>
            </a:r>
            <a:r>
              <a:rPr lang="it-IT" dirty="0" smtClean="0"/>
              <a:t>i </a:t>
            </a:r>
            <a:r>
              <a:rPr lang="it-IT" dirty="0" smtClean="0"/>
              <a:t>giorni </a:t>
            </a:r>
            <a:r>
              <a:rPr lang="it-IT" dirty="0" smtClean="0"/>
              <a:t>da un’ora prima del sorgere del sole fino </a:t>
            </a:r>
            <a:r>
              <a:rPr lang="it-IT" dirty="0" smtClean="0"/>
              <a:t>ad un’ora </a:t>
            </a:r>
            <a:r>
              <a:rPr lang="it-IT" dirty="0" smtClean="0"/>
              <a:t>dopo il </a:t>
            </a:r>
            <a:r>
              <a:rPr lang="it-IT" dirty="0" smtClean="0"/>
              <a:t>tramonto</a:t>
            </a:r>
          </a:p>
        </p:txBody>
      </p:sp>
      <p:pic>
        <p:nvPicPr>
          <p:cNvPr id="205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2" name="Rettangolo 11"/>
          <p:cNvSpPr/>
          <p:nvPr/>
        </p:nvSpPr>
        <p:spPr>
          <a:xfrm>
            <a:off x="6300019" y="980728"/>
            <a:ext cx="12963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solidFill>
                  <a:srgbClr val="264368"/>
                </a:solidFill>
                <a:ea typeface="+mj-ea"/>
                <a:cs typeface="+mj-cs"/>
              </a:rPr>
              <a:t>FLORA</a:t>
            </a: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503548" y="1844824"/>
            <a:ext cx="8136904" cy="2736304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940874" y="1977418"/>
            <a:ext cx="7555562" cy="4704214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 smtClean="0"/>
              <a:t>Introduzione</a:t>
            </a:r>
            <a:r>
              <a:rPr lang="it-IT" dirty="0" smtClean="0"/>
              <a:t> nelle </a:t>
            </a:r>
            <a:r>
              <a:rPr lang="it-IT" dirty="0" smtClean="0"/>
              <a:t>zone A e </a:t>
            </a:r>
            <a:r>
              <a:rPr lang="it-IT" dirty="0" smtClean="0"/>
              <a:t>B (circa 85% del Parco) </a:t>
            </a:r>
            <a:r>
              <a:rPr lang="it-IT" dirty="0" smtClean="0"/>
              <a:t>qualsiasi </a:t>
            </a:r>
            <a:r>
              <a:rPr lang="it-IT" b="1" dirty="0" smtClean="0"/>
              <a:t>specie vegetale non </a:t>
            </a:r>
            <a:r>
              <a:rPr lang="it-IT" b="1" dirty="0" smtClean="0"/>
              <a:t>autoctona</a:t>
            </a:r>
            <a:r>
              <a:rPr lang="it-IT" dirty="0" smtClean="0"/>
              <a:t>, comprese talee</a:t>
            </a:r>
            <a:r>
              <a:rPr lang="it-IT" dirty="0" smtClean="0"/>
              <a:t>, propaggini, </a:t>
            </a:r>
            <a:r>
              <a:rPr lang="it-IT" dirty="0" smtClean="0"/>
              <a:t>rizomi, semi o spore </a:t>
            </a:r>
            <a:r>
              <a:rPr lang="it-IT" dirty="0" smtClean="0"/>
              <a:t>(</a:t>
            </a:r>
            <a:r>
              <a:rPr lang="it-IT" dirty="0" smtClean="0"/>
              <a:t>art.6 </a:t>
            </a:r>
            <a:r>
              <a:rPr lang="it-IT" dirty="0" smtClean="0"/>
              <a:t>c. 1)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È </a:t>
            </a:r>
            <a:r>
              <a:rPr lang="it-IT" dirty="0" smtClean="0"/>
              <a:t>vietata l’introduzione in tutto il territorio del Parco di </a:t>
            </a:r>
            <a:r>
              <a:rPr lang="it-IT" b="1" dirty="0" smtClean="0"/>
              <a:t>organismi transgenici di qualsiasi </a:t>
            </a:r>
            <a:r>
              <a:rPr lang="it-IT" b="1" dirty="0" smtClean="0"/>
              <a:t>specie </a:t>
            </a:r>
            <a:r>
              <a:rPr lang="it-IT" dirty="0" smtClean="0"/>
              <a:t>(</a:t>
            </a:r>
            <a:r>
              <a:rPr lang="it-IT" dirty="0" smtClean="0"/>
              <a:t>art.6 </a:t>
            </a:r>
            <a:r>
              <a:rPr lang="it-IT" dirty="0" smtClean="0"/>
              <a:t>c. </a:t>
            </a:r>
            <a:r>
              <a:rPr lang="it-IT" dirty="0" smtClean="0"/>
              <a:t>2).</a:t>
            </a:r>
            <a:endParaRPr lang="it-IT" dirty="0" smtClean="0"/>
          </a:p>
        </p:txBody>
      </p:sp>
      <p:sp>
        <p:nvSpPr>
          <p:cNvPr id="11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4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NO</a:t>
            </a:r>
            <a:endParaRPr lang="it-IT" sz="3200" b="1" dirty="0"/>
          </a:p>
        </p:txBody>
      </p:sp>
      <p:sp>
        <p:nvSpPr>
          <p:cNvPr id="16" name="Rettangolo 15"/>
          <p:cNvSpPr/>
          <p:nvPr/>
        </p:nvSpPr>
        <p:spPr>
          <a:xfrm>
            <a:off x="6300019" y="980728"/>
            <a:ext cx="12963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solidFill>
                  <a:srgbClr val="264368"/>
                </a:solidFill>
                <a:ea typeface="+mj-ea"/>
                <a:cs typeface="+mj-cs"/>
              </a:rPr>
              <a:t>FLORA</a:t>
            </a: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51645"/>
            <a:ext cx="8208911" cy="4297635"/>
          </a:xfrm>
        </p:spPr>
        <p:txBody>
          <a:bodyPr/>
          <a:lstStyle/>
          <a:p>
            <a:r>
              <a:rPr lang="it-IT" dirty="0" smtClean="0"/>
              <a:t>È consentito detenere </a:t>
            </a:r>
            <a:r>
              <a:rPr lang="it-IT" b="1" dirty="0" smtClean="0"/>
              <a:t>specie ornamentali ed ortive</a:t>
            </a:r>
            <a:r>
              <a:rPr lang="it-IT" dirty="0" smtClean="0"/>
              <a:t>, coltivate negli spazi aperti di pertinenza degli edifici, purché ne sia evitata la </a:t>
            </a:r>
            <a:r>
              <a:rPr lang="it-IT" dirty="0" smtClean="0"/>
              <a:t>diffusione </a:t>
            </a:r>
            <a:r>
              <a:rPr lang="it-IT" dirty="0" smtClean="0"/>
              <a:t>(</a:t>
            </a:r>
            <a:r>
              <a:rPr lang="it-IT" dirty="0" smtClean="0"/>
              <a:t>art.6 </a:t>
            </a:r>
            <a:r>
              <a:rPr lang="it-IT" dirty="0" smtClean="0"/>
              <a:t>c. </a:t>
            </a:r>
            <a:r>
              <a:rPr lang="it-IT" dirty="0" smtClean="0"/>
              <a:t>3).</a:t>
            </a:r>
            <a:endParaRPr lang="it-IT" dirty="0" smtClean="0"/>
          </a:p>
        </p:txBody>
      </p:sp>
      <p:pic>
        <p:nvPicPr>
          <p:cNvPr id="205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2" name="Rettangolo 11"/>
          <p:cNvSpPr/>
          <p:nvPr/>
        </p:nvSpPr>
        <p:spPr>
          <a:xfrm>
            <a:off x="6300019" y="980728"/>
            <a:ext cx="12963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>
                <a:solidFill>
                  <a:srgbClr val="264368"/>
                </a:solidFill>
                <a:ea typeface="+mj-ea"/>
                <a:cs typeface="+mj-cs"/>
              </a:rPr>
              <a:t>FLORA</a:t>
            </a: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205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2" name="Rettangolo 11"/>
          <p:cNvSpPr/>
          <p:nvPr/>
        </p:nvSpPr>
        <p:spPr>
          <a:xfrm>
            <a:off x="6300019" y="980728"/>
            <a:ext cx="137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FAUNA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6" y="1844824"/>
            <a:ext cx="8047807" cy="2808312"/>
          </a:xfrm>
        </p:spPr>
        <p:txBody>
          <a:bodyPr/>
          <a:lstStyle/>
          <a:p>
            <a:r>
              <a:rPr lang="it-IT" b="1" dirty="0" smtClean="0"/>
              <a:t>Prelievi </a:t>
            </a:r>
            <a:r>
              <a:rPr lang="it-IT" b="1" dirty="0" smtClean="0"/>
              <a:t>o catture </a:t>
            </a:r>
            <a:r>
              <a:rPr lang="it-IT" dirty="0" smtClean="0"/>
              <a:t>di animali selvatici </a:t>
            </a:r>
            <a:r>
              <a:rPr lang="it-IT" b="1" dirty="0" smtClean="0"/>
              <a:t>a scopo sanitario, didattico o scientifico</a:t>
            </a:r>
            <a:r>
              <a:rPr lang="it-IT" dirty="0" smtClean="0"/>
              <a:t> </a:t>
            </a:r>
            <a:r>
              <a:rPr lang="it-IT" dirty="0" smtClean="0"/>
              <a:t>previa </a:t>
            </a:r>
            <a:r>
              <a:rPr lang="it-IT" b="1" dirty="0" smtClean="0"/>
              <a:t>autorizzazione</a:t>
            </a:r>
            <a:r>
              <a:rPr lang="it-IT" dirty="0" smtClean="0"/>
              <a:t> </a:t>
            </a:r>
            <a:r>
              <a:rPr lang="it-IT" dirty="0" smtClean="0"/>
              <a:t>dell’Ente Parco, rilasciata dal Direttore su </a:t>
            </a:r>
            <a:r>
              <a:rPr lang="it-IT" b="1" dirty="0" smtClean="0"/>
              <a:t>deliberazione</a:t>
            </a:r>
            <a:r>
              <a:rPr lang="it-IT" dirty="0" smtClean="0"/>
              <a:t> </a:t>
            </a:r>
            <a:r>
              <a:rPr lang="it-IT" b="1" dirty="0" smtClean="0"/>
              <a:t>del </a:t>
            </a:r>
            <a:r>
              <a:rPr lang="it-IT" b="1" dirty="0" err="1" smtClean="0"/>
              <a:t>CD</a:t>
            </a:r>
            <a:r>
              <a:rPr lang="it-IT" dirty="0" smtClean="0"/>
              <a:t>, </a:t>
            </a:r>
            <a:r>
              <a:rPr lang="it-IT" dirty="0" smtClean="0"/>
              <a:t>sulla </a:t>
            </a:r>
            <a:r>
              <a:rPr lang="it-IT" dirty="0" smtClean="0"/>
              <a:t>base di specifico </a:t>
            </a:r>
            <a:r>
              <a:rPr lang="it-IT" b="1" dirty="0" smtClean="0"/>
              <a:t>parere</a:t>
            </a:r>
            <a:r>
              <a:rPr lang="it-IT" dirty="0" smtClean="0"/>
              <a:t> </a:t>
            </a:r>
            <a:r>
              <a:rPr lang="it-IT" b="1" dirty="0" smtClean="0"/>
              <a:t>di </a:t>
            </a:r>
            <a:r>
              <a:rPr lang="it-IT" b="1" dirty="0" smtClean="0"/>
              <a:t>ISPRA </a:t>
            </a:r>
            <a:r>
              <a:rPr lang="it-IT" dirty="0" smtClean="0"/>
              <a:t>(art. 12) </a:t>
            </a:r>
            <a:r>
              <a:rPr lang="it-IT" dirty="0" smtClean="0"/>
              <a:t>e, se del caso, nel rispetto di quanto previsto dall’art. 11 del D.P.R. 357/97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2050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7812360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S I</a:t>
            </a:r>
            <a:endParaRPr lang="it-IT" sz="3200" b="1" dirty="0"/>
          </a:p>
        </p:txBody>
      </p:sp>
      <p:sp>
        <p:nvSpPr>
          <p:cNvPr id="12" name="Rettangolo 11"/>
          <p:cNvSpPr/>
          <p:nvPr/>
        </p:nvSpPr>
        <p:spPr>
          <a:xfrm>
            <a:off x="6300019" y="980728"/>
            <a:ext cx="137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FAUNA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  <p:sp>
        <p:nvSpPr>
          <p:cNvPr id="9" name="Segnaposto contenuto 2">
            <a:extLst>
              <a:ext uri="{FF2B5EF4-FFF2-40B4-BE49-F238E27FC236}">
                <a16:creationId xmlns="" xmlns:a16="http://schemas.microsoft.com/office/drawing/2014/main" id="{FEEC840A-1273-BA9B-5513-C5C3883F1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44824"/>
            <a:ext cx="8272375" cy="5013176"/>
          </a:xfrm>
        </p:spPr>
        <p:txBody>
          <a:bodyPr/>
          <a:lstStyle/>
          <a:p>
            <a:r>
              <a:rPr lang="it-IT" b="1" dirty="0" smtClean="0"/>
              <a:t>Abbattimenti </a:t>
            </a:r>
            <a:r>
              <a:rPr lang="it-IT" b="1" dirty="0" smtClean="0"/>
              <a:t>faunistici selettivi </a:t>
            </a:r>
            <a:r>
              <a:rPr lang="it-IT" b="1" dirty="0" smtClean="0"/>
              <a:t> </a:t>
            </a:r>
            <a:r>
              <a:rPr lang="it-IT" sz="2400" b="1" dirty="0" smtClean="0"/>
              <a:t>(art. 11)</a:t>
            </a:r>
            <a:r>
              <a:rPr lang="it-IT" b="1" dirty="0" smtClean="0"/>
              <a:t> per </a:t>
            </a:r>
            <a:r>
              <a:rPr lang="it-IT" b="1" dirty="0" smtClean="0"/>
              <a:t>ricomporre squilibri ecologici accertati </a:t>
            </a:r>
            <a:r>
              <a:rPr lang="it-IT" dirty="0" smtClean="0"/>
              <a:t>attraverso specifica indagine e/o sulla base di studi specialistici per la definizione dello specifico </a:t>
            </a:r>
            <a:r>
              <a:rPr lang="it-IT" b="1" dirty="0" smtClean="0"/>
              <a:t>progetto d’intervento </a:t>
            </a:r>
            <a:r>
              <a:rPr lang="it-IT" b="1" dirty="0" smtClean="0"/>
              <a:t>con piano tecnico operativo </a:t>
            </a:r>
            <a:r>
              <a:rPr lang="it-IT" dirty="0" smtClean="0"/>
              <a:t>che </a:t>
            </a:r>
            <a:r>
              <a:rPr lang="it-IT" dirty="0" smtClean="0"/>
              <a:t>deve essere </a:t>
            </a:r>
            <a:r>
              <a:rPr lang="it-IT" b="1" dirty="0" smtClean="0"/>
              <a:t>approvato dal </a:t>
            </a:r>
            <a:r>
              <a:rPr lang="it-IT" b="1" dirty="0" err="1" smtClean="0"/>
              <a:t>CD</a:t>
            </a:r>
            <a:r>
              <a:rPr lang="it-IT" dirty="0" smtClean="0"/>
              <a:t>.</a:t>
            </a:r>
          </a:p>
          <a:p>
            <a:r>
              <a:rPr lang="it-IT" dirty="0" smtClean="0"/>
              <a:t>Ogni </a:t>
            </a:r>
            <a:r>
              <a:rPr lang="it-IT" dirty="0" smtClean="0"/>
              <a:t>specifico progetto d’intervento è sottoposto </a:t>
            </a:r>
            <a:r>
              <a:rPr lang="it-IT" b="1" dirty="0" smtClean="0"/>
              <a:t>all’approvazione del Ministero della transizione ecologica, previo parere dell’ISPRA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con angoli arrotondati 5">
            <a:extLst>
              <a:ext uri="{FF2B5EF4-FFF2-40B4-BE49-F238E27FC236}">
                <a16:creationId xmlns="" xmlns:a16="http://schemas.microsoft.com/office/drawing/2014/main" id="{D7F0E524-4218-B060-652C-D515819B4F49}"/>
              </a:ext>
            </a:extLst>
          </p:cNvPr>
          <p:cNvSpPr/>
          <p:nvPr/>
        </p:nvSpPr>
        <p:spPr>
          <a:xfrm>
            <a:off x="323528" y="1844824"/>
            <a:ext cx="8676456" cy="1512168"/>
          </a:xfrm>
          <a:prstGeom prst="roundRect">
            <a:avLst>
              <a:gd name="adj" fmla="val 8152"/>
            </a:avLst>
          </a:prstGeom>
          <a:solidFill>
            <a:srgbClr val="87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testo 12">
            <a:extLst>
              <a:ext uri="{FF2B5EF4-FFF2-40B4-BE49-F238E27FC236}">
                <a16:creationId xmlns="" xmlns:a16="http://schemas.microsoft.com/office/drawing/2014/main" id="{3984A223-28A0-68E9-7A4A-5462F8E93D83}"/>
              </a:ext>
            </a:extLst>
          </p:cNvPr>
          <p:cNvSpPr txBox="1">
            <a:spLocks/>
          </p:cNvSpPr>
          <p:nvPr/>
        </p:nvSpPr>
        <p:spPr>
          <a:xfrm>
            <a:off x="467545" y="2276872"/>
            <a:ext cx="8331536" cy="1296144"/>
          </a:xfrm>
          <a:prstGeom prst="rect">
            <a:avLst/>
          </a:prstGeom>
        </p:spPr>
        <p:txBody>
          <a:bodyPr lIns="0" tIns="0" r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 smtClean="0"/>
              <a:t>Introduzione di qualsiasi </a:t>
            </a:r>
            <a:r>
              <a:rPr lang="it-IT" dirty="0" smtClean="0"/>
              <a:t>specie animale non </a:t>
            </a:r>
            <a:r>
              <a:rPr lang="it-IT" dirty="0" smtClean="0"/>
              <a:t>autoctona (art. 13).</a:t>
            </a:r>
            <a:endParaRPr lang="it-IT" dirty="0" smtClean="0"/>
          </a:p>
        </p:txBody>
      </p:sp>
      <p:sp>
        <p:nvSpPr>
          <p:cNvPr id="14" name="Titolo 1">
            <a:extLst>
              <a:ext uri="{FF2B5EF4-FFF2-40B4-BE49-F238E27FC236}">
                <a16:creationId xmlns="" xmlns:a16="http://schemas.microsoft.com/office/drawing/2014/main" id="{B75C6B70-30C1-3670-779F-F7CA7C5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4"/>
            <a:ext cx="8134350" cy="1572317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Parco Nazionale delle Dolomiti Bellunesi</a:t>
            </a:r>
            <a:br>
              <a:rPr lang="it-IT" dirty="0" smtClean="0"/>
            </a:br>
            <a:r>
              <a:rPr lang="it-IT" dirty="0" smtClean="0"/>
              <a:t>REGOLAMENTO del </a:t>
            </a:r>
            <a:r>
              <a:rPr lang="it-IT" dirty="0" smtClean="0"/>
              <a:t>PARCO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15" name="Picture 2" descr="Segno Non Consentito. Segno Di Divieto Di Disegno a Mano. Nessun Simbolo  Isolato Su Bianco. Illustrazione Vettoriale Illustrazione Vettoriale -  Illustrazione di divieto, vietato: 23153712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709" t="13621" r="13692" b="12670"/>
          <a:stretch>
            <a:fillRect/>
          </a:stretch>
        </p:blipFill>
        <p:spPr bwMode="auto">
          <a:xfrm>
            <a:off x="7596336" y="796818"/>
            <a:ext cx="936104" cy="912701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7740352" y="98072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NO</a:t>
            </a:r>
            <a:endParaRPr lang="it-IT" sz="3200" dirty="0"/>
          </a:p>
        </p:txBody>
      </p:sp>
      <p:sp>
        <p:nvSpPr>
          <p:cNvPr id="17" name="Rettangolo 16"/>
          <p:cNvSpPr/>
          <p:nvPr/>
        </p:nvSpPr>
        <p:spPr>
          <a:xfrm>
            <a:off x="6300019" y="980728"/>
            <a:ext cx="1379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264368"/>
                </a:solidFill>
                <a:ea typeface="+mj-ea"/>
                <a:cs typeface="+mj-cs"/>
              </a:rPr>
              <a:t>FAUNA</a:t>
            </a:r>
            <a:endParaRPr lang="it-IT" sz="3200" b="1" dirty="0">
              <a:solidFill>
                <a:srgbClr val="26436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887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</TotalTime>
  <Words>1955</Words>
  <Application>Microsoft Office PowerPoint</Application>
  <PresentationFormat>Presentazione su schermo (4:3)</PresentationFormat>
  <Paragraphs>186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  <vt:lpstr>Parco Nazionale delle Dolomiti Bellunesi REGOLAMENTO del PARCO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demarinis</dc:creator>
  <cp:lastModifiedBy>demarinis</cp:lastModifiedBy>
  <cp:revision>167</cp:revision>
  <dcterms:created xsi:type="dcterms:W3CDTF">2023-07-09T22:41:54Z</dcterms:created>
  <dcterms:modified xsi:type="dcterms:W3CDTF">2023-07-11T14:00:00Z</dcterms:modified>
</cp:coreProperties>
</file>