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64" r:id="rId4"/>
    <p:sldId id="272" r:id="rId5"/>
    <p:sldId id="260" r:id="rId6"/>
    <p:sldId id="262" r:id="rId7"/>
    <p:sldId id="267" r:id="rId8"/>
    <p:sldId id="266" r:id="rId9"/>
    <p:sldId id="261" r:id="rId10"/>
    <p:sldId id="269" r:id="rId11"/>
    <p:sldId id="270" r:id="rId12"/>
    <p:sldId id="27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71" autoAdjust="0"/>
    <p:restoredTop sz="94660"/>
  </p:normalViewPr>
  <p:slideViewPr>
    <p:cSldViewPr snapToGrid="0">
      <p:cViewPr varScale="1">
        <p:scale>
          <a:sx n="80" d="100"/>
          <a:sy n="80" d="100"/>
        </p:scale>
        <p:origin x="68" y="84"/>
      </p:cViewPr>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438075-DFE8-45F3-864C-5D399CDAAFF0}"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it-IT"/>
        </a:p>
      </dgm:t>
    </dgm:pt>
    <dgm:pt modelId="{707FFF0A-BB25-478C-87C2-CB46107CA868}">
      <dgm:prSet phldrT="[Testo]" phldr="1"/>
      <dgm:spPr/>
      <dgm:t>
        <a:bodyPr/>
        <a:lstStyle/>
        <a:p>
          <a:endParaRPr lang="it-IT" dirty="0">
            <a:solidFill>
              <a:schemeClr val="bg1"/>
            </a:solidFill>
          </a:endParaRPr>
        </a:p>
      </dgm:t>
    </dgm:pt>
    <dgm:pt modelId="{E478A723-DC5B-47A0-A839-B6E34E4DB10A}" type="sibTrans" cxnId="{2FBF041A-9B7D-4C9A-945C-E788FEF19577}">
      <dgm:prSet/>
      <dgm:spPr/>
      <dgm:t>
        <a:bodyPr/>
        <a:lstStyle/>
        <a:p>
          <a:endParaRPr lang="it-IT"/>
        </a:p>
      </dgm:t>
    </dgm:pt>
    <dgm:pt modelId="{AFD26074-F610-4E46-AB6A-65D9FF719864}" type="parTrans" cxnId="{2FBF041A-9B7D-4C9A-945C-E788FEF19577}">
      <dgm:prSet/>
      <dgm:spPr/>
      <dgm:t>
        <a:bodyPr/>
        <a:lstStyle/>
        <a:p>
          <a:endParaRPr lang="it-IT"/>
        </a:p>
      </dgm:t>
    </dgm:pt>
    <dgm:pt modelId="{00C60AB9-A029-45AB-A644-24F44790DC6E}" type="pres">
      <dgm:prSet presAssocID="{C0438075-DFE8-45F3-864C-5D399CDAAFF0}" presName="Name0" presStyleCnt="0">
        <dgm:presLayoutVars>
          <dgm:chMax val="7"/>
          <dgm:chPref val="5"/>
        </dgm:presLayoutVars>
      </dgm:prSet>
      <dgm:spPr/>
      <dgm:t>
        <a:bodyPr/>
        <a:lstStyle/>
        <a:p>
          <a:endParaRPr lang="it-IT"/>
        </a:p>
      </dgm:t>
    </dgm:pt>
    <dgm:pt modelId="{FB988200-0DEC-480B-A96B-C7D7D2034DED}" type="pres">
      <dgm:prSet presAssocID="{C0438075-DFE8-45F3-864C-5D399CDAAFF0}" presName="arrowNode" presStyleLbl="node1" presStyleIdx="0" presStyleCnt="1"/>
      <dgm:spPr/>
    </dgm:pt>
    <dgm:pt modelId="{C84B1DF5-2F23-4A10-BA38-29940182550B}" type="pres">
      <dgm:prSet presAssocID="{707FFF0A-BB25-478C-87C2-CB46107CA868}" presName="txNode1" presStyleLbl="revTx" presStyleIdx="0" presStyleCnt="1" custScaleX="115679" custScaleY="96856" custLinFactNeighborX="82220" custLinFactNeighborY="937">
        <dgm:presLayoutVars>
          <dgm:bulletEnabled val="1"/>
        </dgm:presLayoutVars>
      </dgm:prSet>
      <dgm:spPr/>
      <dgm:t>
        <a:bodyPr/>
        <a:lstStyle/>
        <a:p>
          <a:endParaRPr lang="it-IT"/>
        </a:p>
      </dgm:t>
    </dgm:pt>
  </dgm:ptLst>
  <dgm:cxnLst>
    <dgm:cxn modelId="{2FBF041A-9B7D-4C9A-945C-E788FEF19577}" srcId="{C0438075-DFE8-45F3-864C-5D399CDAAFF0}" destId="{707FFF0A-BB25-478C-87C2-CB46107CA868}" srcOrd="0" destOrd="0" parTransId="{AFD26074-F610-4E46-AB6A-65D9FF719864}" sibTransId="{E478A723-DC5B-47A0-A839-B6E34E4DB10A}"/>
    <dgm:cxn modelId="{109C4E93-9EFC-48AC-8518-38948E8F34E9}" type="presOf" srcId="{C0438075-DFE8-45F3-864C-5D399CDAAFF0}" destId="{00C60AB9-A029-45AB-A644-24F44790DC6E}" srcOrd="0" destOrd="0" presId="urn:microsoft.com/office/officeart/2009/3/layout/DescendingProcess"/>
    <dgm:cxn modelId="{5A5444D9-78AE-40A8-812D-143876C2DA45}" type="presOf" srcId="{707FFF0A-BB25-478C-87C2-CB46107CA868}" destId="{C84B1DF5-2F23-4A10-BA38-29940182550B}" srcOrd="0" destOrd="0" presId="urn:microsoft.com/office/officeart/2009/3/layout/DescendingProcess"/>
    <dgm:cxn modelId="{349A89C9-3A6F-4A78-8346-D82D6191384E}" type="presParOf" srcId="{00C60AB9-A029-45AB-A644-24F44790DC6E}" destId="{FB988200-0DEC-480B-A96B-C7D7D2034DED}" srcOrd="0" destOrd="0" presId="urn:microsoft.com/office/officeart/2009/3/layout/DescendingProcess"/>
    <dgm:cxn modelId="{43CFE49E-37BF-4257-90C2-28AF359D1037}" type="presParOf" srcId="{00C60AB9-A029-45AB-A644-24F44790DC6E}" destId="{C84B1DF5-2F23-4A10-BA38-29940182550B}" srcOrd="1" destOrd="0" presId="urn:microsoft.com/office/officeart/2009/3/layout/Descending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88200-0DEC-480B-A96B-C7D7D2034DED}">
      <dsp:nvSpPr>
        <dsp:cNvPr id="0" name=""/>
        <dsp:cNvSpPr/>
      </dsp:nvSpPr>
      <dsp:spPr>
        <a:xfrm rot="4396374">
          <a:off x="1090825" y="602821"/>
          <a:ext cx="2615134" cy="1823730"/>
        </a:xfrm>
        <a:prstGeom prst="swooshArrow">
          <a:avLst>
            <a:gd name="adj1" fmla="val 16310"/>
            <a:gd name="adj2" fmla="val 3137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4B1DF5-2F23-4A10-BA38-29940182550B}">
      <dsp:nvSpPr>
        <dsp:cNvPr id="0" name=""/>
        <dsp:cNvSpPr/>
      </dsp:nvSpPr>
      <dsp:spPr>
        <a:xfrm>
          <a:off x="1832592" y="12161"/>
          <a:ext cx="1426269" cy="469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830" tIns="36830" rIns="36830" bIns="36830" numCol="1" spcCol="1270" anchor="b" anchorCtr="0">
          <a:noAutofit/>
        </a:bodyPr>
        <a:lstStyle/>
        <a:p>
          <a:pPr lvl="0" algn="ctr" defTabSz="1289050">
            <a:lnSpc>
              <a:spcPct val="90000"/>
            </a:lnSpc>
            <a:spcBef>
              <a:spcPct val="0"/>
            </a:spcBef>
            <a:spcAft>
              <a:spcPct val="35000"/>
            </a:spcAft>
          </a:pPr>
          <a:endParaRPr lang="it-IT" sz="2900" kern="1200" dirty="0">
            <a:solidFill>
              <a:schemeClr val="bg1"/>
            </a:solidFill>
          </a:endParaRPr>
        </a:p>
      </dsp:txBody>
      <dsp:txXfrm>
        <a:off x="1832592" y="12161"/>
        <a:ext cx="1426269" cy="469460"/>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it-IT" smtClean="0"/>
              <a:t>Fare clic per modificare lo stile del titolo</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Fare clic per modificare stili del testo dello schema</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it-IT" smtClean="0"/>
              <a:t>Fare clic per modificare lo stile del titolo</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42A54C80-263E-416B-A8E0-580EDEADCBDC}" type="datetimeFigureOut">
              <a:rPr lang="en-US" dirty="0"/>
              <a:t>2/20/2023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2/20/2023</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2/20/2023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emf"/><Relationship Id="rId7" Type="http://schemas.openxmlformats.org/officeDocument/2006/relationships/diagramColors" Target="../diagrams/colors1.xml"/><Relationship Id="rId2" Type="http://schemas.openxmlformats.org/officeDocument/2006/relationships/image" Target="../media/image3.emf"/><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8.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solidFill>
                  <a:srgbClr val="0070C0"/>
                </a:solidFill>
              </a:rPr>
              <a:t>Sub </a:t>
            </a:r>
            <a:r>
              <a:rPr lang="it-IT" dirty="0">
                <a:solidFill>
                  <a:srgbClr val="0070C0"/>
                </a:solidFill>
              </a:rPr>
              <a:t>tematica M3 - Limiti dimensionali e idrologici al monitoraggio biologico dei laghi</a:t>
            </a:r>
            <a:endParaRPr lang="it-IT" dirty="0"/>
          </a:p>
        </p:txBody>
      </p:sp>
      <p:sp>
        <p:nvSpPr>
          <p:cNvPr id="3" name="Sottotitolo 2"/>
          <p:cNvSpPr>
            <a:spLocks noGrp="1"/>
          </p:cNvSpPr>
          <p:nvPr>
            <p:ph type="subTitle" idx="1"/>
          </p:nvPr>
        </p:nvSpPr>
        <p:spPr>
          <a:xfrm>
            <a:off x="1507067" y="4050833"/>
            <a:ext cx="7827764" cy="1585223"/>
          </a:xfrm>
        </p:spPr>
        <p:txBody>
          <a:bodyPr>
            <a:normAutofit/>
          </a:bodyPr>
          <a:lstStyle/>
          <a:p>
            <a:r>
              <a:rPr lang="it-IT" dirty="0" smtClean="0"/>
              <a:t>Integrativo</a:t>
            </a:r>
          </a:p>
          <a:p>
            <a:endParaRPr lang="it-IT" dirty="0" smtClean="0"/>
          </a:p>
          <a:p>
            <a:endParaRPr lang="it-IT" dirty="0"/>
          </a:p>
          <a:p>
            <a:r>
              <a:rPr lang="it-IT" sz="1200" dirty="0" smtClean="0"/>
              <a:t>Gisella Ferroni – </a:t>
            </a:r>
            <a:r>
              <a:rPr lang="it-IT" sz="1200" dirty="0" err="1" smtClean="0"/>
              <a:t>Arpae</a:t>
            </a:r>
            <a:r>
              <a:rPr lang="it-IT" sz="1200" dirty="0" smtClean="0"/>
              <a:t> Emilia-Romagna </a:t>
            </a:r>
            <a:endParaRPr lang="it-IT" sz="1200" dirty="0"/>
          </a:p>
        </p:txBody>
      </p:sp>
      <p:pic>
        <p:nvPicPr>
          <p:cNvPr id="5" name="Immagine 4"/>
          <p:cNvPicPr/>
          <p:nvPr/>
        </p:nvPicPr>
        <p:blipFill>
          <a:blip r:embed="rId2" cstate="print"/>
          <a:srcRect/>
          <a:stretch>
            <a:fillRect/>
          </a:stretch>
        </p:blipFill>
        <p:spPr bwMode="auto">
          <a:xfrm>
            <a:off x="7685233" y="5636056"/>
            <a:ext cx="1588770" cy="1016635"/>
          </a:xfrm>
          <a:prstGeom prst="rect">
            <a:avLst/>
          </a:prstGeom>
          <a:noFill/>
          <a:ln w="9525">
            <a:noFill/>
            <a:miter lim="800000"/>
            <a:headEnd/>
            <a:tailEnd/>
          </a:ln>
        </p:spPr>
      </p:pic>
      <p:sp>
        <p:nvSpPr>
          <p:cNvPr id="6" name="CasellaDiTesto 5"/>
          <p:cNvSpPr txBox="1"/>
          <p:nvPr/>
        </p:nvSpPr>
        <p:spPr>
          <a:xfrm>
            <a:off x="642910" y="6080281"/>
            <a:ext cx="4143404" cy="369332"/>
          </a:xfrm>
          <a:prstGeom prst="rect">
            <a:avLst/>
          </a:prstGeom>
          <a:noFill/>
        </p:spPr>
        <p:txBody>
          <a:bodyPr wrap="square" rtlCol="0">
            <a:spAutoFit/>
          </a:bodyPr>
          <a:lstStyle/>
          <a:p>
            <a:r>
              <a:rPr lang="it-IT" dirty="0" smtClean="0"/>
              <a:t>Bologna, 7 febbraio 2023</a:t>
            </a:r>
            <a:endParaRPr lang="it-IT" dirty="0"/>
          </a:p>
        </p:txBody>
      </p:sp>
    </p:spTree>
    <p:extLst>
      <p:ext uri="{BB962C8B-B14F-4D97-AF65-F5344CB8AC3E}">
        <p14:creationId xmlns:p14="http://schemas.microsoft.com/office/powerpoint/2010/main" val="19961108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084" y="708549"/>
            <a:ext cx="3854528" cy="521027"/>
          </a:xfrm>
        </p:spPr>
        <p:txBody>
          <a:bodyPr/>
          <a:lstStyle/>
          <a:p>
            <a:r>
              <a:rPr lang="it-IT" dirty="0" smtClean="0"/>
              <a:t>Diatomee (D)</a:t>
            </a:r>
            <a:endParaRPr lang="it-IT"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1545321230"/>
              </p:ext>
            </p:extLst>
          </p:nvPr>
        </p:nvGraphicFramePr>
        <p:xfrm>
          <a:off x="381662" y="1229576"/>
          <a:ext cx="9740350" cy="5451400"/>
        </p:xfrm>
        <a:graphic>
          <a:graphicData uri="http://schemas.openxmlformats.org/drawingml/2006/table">
            <a:tbl>
              <a:tblPr firstRow="1" bandRow="1">
                <a:tableStyleId>{5C22544A-7EE6-4342-B048-85BDC9FD1C3A}</a:tableStyleId>
              </a:tblPr>
              <a:tblGrid>
                <a:gridCol w="785897"/>
                <a:gridCol w="712618"/>
                <a:gridCol w="749258"/>
                <a:gridCol w="705269"/>
                <a:gridCol w="793245"/>
                <a:gridCol w="566091"/>
                <a:gridCol w="932425"/>
                <a:gridCol w="749258"/>
                <a:gridCol w="749258"/>
                <a:gridCol w="749258"/>
                <a:gridCol w="749258"/>
                <a:gridCol w="672926"/>
                <a:gridCol w="825589"/>
              </a:tblGrid>
              <a:tr h="330193">
                <a:tc>
                  <a:txBody>
                    <a:bodyPr/>
                    <a:lstStyle/>
                    <a:p>
                      <a:pPr algn="ctr" fontAlgn="ctr"/>
                      <a:endParaRPr lang="it-IT" sz="12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Lombardia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Veneto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Liguria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Emilia-Romagna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Toscana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Umbria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Marche</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Abruzzo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Lazio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Puglia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Sicilia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Sardegna</a:t>
                      </a:r>
                    </a:p>
                  </a:txBody>
                  <a:tcPr marL="6350" marR="6350" marT="6350" marB="0" anchor="ctr"/>
                </a:tc>
              </a:tr>
              <a:tr h="2080494">
                <a:tc>
                  <a:txBody>
                    <a:bodyPr/>
                    <a:lstStyle/>
                    <a:p>
                      <a:endParaRPr lang="it-IT" sz="1200" dirty="0">
                        <a:latin typeface="Calibri" panose="020F0502020204030204" pitchFamily="34" charset="0"/>
                        <a:cs typeface="Calibri" panose="020F0502020204030204" pitchFamily="34" charset="0"/>
                      </a:endParaRPr>
                    </a:p>
                  </a:txBody>
                  <a:tcPr/>
                </a:tc>
                <a:tc>
                  <a:txBody>
                    <a:bodyPr/>
                    <a:lstStyle/>
                    <a:p>
                      <a:r>
                        <a:rPr lang="it-IT" sz="1000" dirty="0" smtClean="0">
                          <a:latin typeface="Calibri" panose="020F0502020204030204" pitchFamily="34" charset="0"/>
                          <a:cs typeface="Calibri" panose="020F0502020204030204" pitchFamily="34" charset="0"/>
                        </a:rPr>
                        <a:t>Excel</a:t>
                      </a:r>
                      <a:endParaRPr lang="it-IT" sz="10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a:solidFill>
                            <a:srgbClr val="000000"/>
                          </a:solidFill>
                          <a:effectLst/>
                          <a:latin typeface="Calibri" panose="020F0502020204030204" pitchFamily="34" charset="0"/>
                        </a:rPr>
                        <a:t>Dati di laboratorio in LIMS, estrazione in banca dati Access, elaborazione con foglio di calcolo Excel EPI-D di CNR_ISE</a:t>
                      </a:r>
                    </a:p>
                  </a:txBody>
                  <a:tcPr marL="6350" marR="6350" marT="6350" marB="0"/>
                </a:tc>
                <a:tc>
                  <a:txBody>
                    <a:bodyPr/>
                    <a:lstStyle/>
                    <a:p>
                      <a:pPr algn="l" fontAlgn="t"/>
                      <a:r>
                        <a:rPr lang="it-IT" sz="1000" b="0" i="0" u="none" strike="noStrike" dirty="0" smtClean="0">
                          <a:solidFill>
                            <a:srgbClr val="000000"/>
                          </a:solidFill>
                          <a:effectLst/>
                          <a:latin typeface="Calibri" panose="020F0502020204030204" pitchFamily="34" charset="0"/>
                        </a:rPr>
                        <a:t>no eseguite</a:t>
                      </a:r>
                      <a:endParaRPr lang="it-IT" sz="1000" b="0" i="0" u="none" strike="noStrike" dirty="0">
                        <a:solidFill>
                          <a:srgbClr val="000000"/>
                        </a:solidFill>
                        <a:effectLst/>
                        <a:latin typeface="Calibri" panose="020F0502020204030204" pitchFamily="34" charset="0"/>
                      </a:endParaRPr>
                    </a:p>
                  </a:txBody>
                  <a:tcPr>
                    <a:solidFill>
                      <a:srgbClr val="CC99FF"/>
                    </a:solidFill>
                  </a:tcPr>
                </a:tc>
                <a:tc>
                  <a:txBody>
                    <a:bodyPr/>
                    <a:lstStyle/>
                    <a:p>
                      <a:pPr algn="l" fontAlgn="t"/>
                      <a:r>
                        <a:rPr lang="it-IT" sz="1100" b="0" i="0" u="none" strike="noStrike" dirty="0">
                          <a:solidFill>
                            <a:srgbClr val="000000"/>
                          </a:solidFill>
                          <a:effectLst/>
                          <a:latin typeface="Calibri" panose="020F0502020204030204" pitchFamily="34" charset="0"/>
                        </a:rPr>
                        <a:t>IL foglio di calcolo per EPI-L del CNR-ISE </a:t>
                      </a:r>
                    </a:p>
                  </a:txBody>
                  <a:tcPr marL="6350" marR="6350" marT="6350" marB="0"/>
                </a:tc>
                <a:tc>
                  <a:txBody>
                    <a:bodyPr/>
                    <a:lstStyle/>
                    <a:p>
                      <a:pPr algn="l" fontAlgn="t"/>
                      <a:r>
                        <a:rPr lang="it-IT" sz="1100" b="0" i="0" u="none" strike="noStrike" dirty="0">
                          <a:solidFill>
                            <a:srgbClr val="000000"/>
                          </a:solidFill>
                          <a:effectLst/>
                          <a:latin typeface="Calibri" panose="020F0502020204030204" pitchFamily="34" charset="0"/>
                        </a:rPr>
                        <a:t>no eseguite</a:t>
                      </a:r>
                    </a:p>
                  </a:txBody>
                  <a:tcPr marL="6350" marR="6350" marT="6350" marB="0">
                    <a:solidFill>
                      <a:srgbClr val="CC99FF"/>
                    </a:solidFill>
                  </a:tcPr>
                </a:tc>
                <a:tc>
                  <a:txBody>
                    <a:bodyPr/>
                    <a:lstStyle/>
                    <a:p>
                      <a:pPr algn="l" fontAlgn="t"/>
                      <a:r>
                        <a:rPr lang="it-IT" sz="1000" b="0" i="0" u="none" strike="noStrike" dirty="0" smtClean="0">
                          <a:solidFill>
                            <a:srgbClr val="000000"/>
                          </a:solidFill>
                          <a:effectLst/>
                          <a:latin typeface="Calibri" panose="020F0502020204030204" pitchFamily="34" charset="0"/>
                        </a:rPr>
                        <a:t>Nel 2012 è stata effettuata una sperimentazione per il monitoraggio della comunità diatomica e la valutazione dell'indice EPI-L in tre dei 9 corpi idrici regionali. L'indicatore non è attualmente inserito nel programma di monitoraggio della DQA.</a:t>
                      </a:r>
                      <a:endParaRPr lang="it-IT" sz="10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it-IT" sz="1100" b="0" i="0" u="none" strike="noStrike" dirty="0">
                          <a:solidFill>
                            <a:srgbClr val="000000"/>
                          </a:solidFill>
                          <a:effectLst/>
                          <a:latin typeface="Calibri" panose="020F0502020204030204" pitchFamily="34" charset="0"/>
                        </a:rPr>
                        <a:t> </a:t>
                      </a:r>
                    </a:p>
                  </a:txBody>
                  <a:tcPr marL="6350" marR="6350" marT="6350" marB="0"/>
                </a:tc>
                <a:tc>
                  <a:txBody>
                    <a:bodyPr/>
                    <a:lstStyle/>
                    <a:p>
                      <a:pPr algn="l" fontAlgn="t"/>
                      <a:r>
                        <a:rPr lang="it-IT" sz="1100" b="0" i="0" u="none" strike="noStrike" dirty="0">
                          <a:solidFill>
                            <a:srgbClr val="000000"/>
                          </a:solidFill>
                          <a:effectLst/>
                          <a:latin typeface="Calibri" panose="020F0502020204030204" pitchFamily="34" charset="0"/>
                        </a:rPr>
                        <a:t>SINTAI-ICMI distribuito dall'ISPRA</a:t>
                      </a:r>
                    </a:p>
                  </a:txBody>
                  <a:tcPr marL="6350" marR="6350" marT="6350" marB="0"/>
                </a:tc>
                <a:tc>
                  <a:txBody>
                    <a:bodyPr/>
                    <a:lstStyle/>
                    <a:p>
                      <a:pPr algn="l" fontAlgn="t"/>
                      <a:r>
                        <a:rPr lang="it-IT" sz="1000" b="0" i="0" u="none" strike="noStrike" dirty="0" smtClean="0">
                          <a:solidFill>
                            <a:srgbClr val="000000"/>
                          </a:solidFill>
                          <a:effectLst/>
                          <a:latin typeface="Calibri" panose="020F0502020204030204" pitchFamily="34" charset="0"/>
                        </a:rPr>
                        <a:t>no eseguite</a:t>
                      </a:r>
                      <a:endParaRPr lang="it-IT" sz="10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1000" b="0" i="0" u="none" strike="noStrike" dirty="0" smtClean="0">
                          <a:solidFill>
                            <a:srgbClr val="000000"/>
                          </a:solidFill>
                          <a:effectLst/>
                          <a:latin typeface="Calibri" panose="020F0502020204030204" pitchFamily="34" charset="0"/>
                        </a:rPr>
                        <a:t>no eseguite</a:t>
                      </a:r>
                      <a:endParaRPr lang="it-IT" sz="10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1000" b="0" i="0" u="none" strike="noStrike" dirty="0" smtClean="0">
                          <a:solidFill>
                            <a:srgbClr val="000000"/>
                          </a:solidFill>
                          <a:effectLst/>
                          <a:latin typeface="Calibri" panose="020F0502020204030204" pitchFamily="34" charset="0"/>
                        </a:rPr>
                        <a:t>no eseguite</a:t>
                      </a:r>
                      <a:endParaRPr lang="it-IT" sz="10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1000" b="0" i="0" u="none" strike="noStrike" dirty="0" smtClean="0">
                          <a:solidFill>
                            <a:srgbClr val="000000"/>
                          </a:solidFill>
                          <a:effectLst/>
                          <a:latin typeface="Calibri" panose="020F0502020204030204" pitchFamily="34" charset="0"/>
                        </a:rPr>
                        <a:t>no eseguite</a:t>
                      </a:r>
                      <a:endParaRPr lang="it-IT" sz="1000" b="0" i="0" u="none" strike="noStrike" dirty="0">
                        <a:solidFill>
                          <a:srgbClr val="000000"/>
                        </a:solidFill>
                        <a:effectLst/>
                        <a:latin typeface="Calibri" panose="020F0502020204030204" pitchFamily="34" charset="0"/>
                      </a:endParaRPr>
                    </a:p>
                  </a:txBody>
                  <a:tcPr marL="6350" marR="6350" marT="6350" marB="0">
                    <a:solidFill>
                      <a:srgbClr val="CC99FF"/>
                    </a:solidFill>
                  </a:tcPr>
                </a:tc>
              </a:tr>
              <a:tr h="211475">
                <a:tc>
                  <a:txBody>
                    <a:bodyPr/>
                    <a:lstStyle/>
                    <a:p>
                      <a:r>
                        <a:rPr lang="it-IT" sz="1000" dirty="0" smtClean="0">
                          <a:latin typeface="Calibri" panose="020F0502020204030204" pitchFamily="34" charset="0"/>
                          <a:cs typeface="Calibri" panose="020F0502020204030204" pitchFamily="34" charset="0"/>
                        </a:rPr>
                        <a:t>PROBLEMI</a:t>
                      </a:r>
                      <a:endParaRPr lang="it-IT" sz="10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a:solidFill>
                            <a:srgbClr val="000000"/>
                          </a:solidFill>
                          <a:effectLst/>
                          <a:latin typeface="Calibri" panose="020F0502020204030204" pitchFamily="34" charset="0"/>
                        </a:rPr>
                        <a:t>Si</a:t>
                      </a:r>
                    </a:p>
                  </a:txBody>
                  <a:tcPr marL="6350" marR="6350" marT="6350" marB="0">
                    <a:solidFill>
                      <a:srgbClr val="FFFF00"/>
                    </a:solidFill>
                  </a:tcPr>
                </a:tc>
                <a:tc>
                  <a:txBody>
                    <a:bodyPr/>
                    <a:lstStyle/>
                    <a:p>
                      <a:pPr algn="l" fontAlgn="t"/>
                      <a:r>
                        <a:rPr lang="it-IT" sz="1100" b="0" i="0" u="none" strike="noStrike" dirty="0">
                          <a:solidFill>
                            <a:srgbClr val="000000"/>
                          </a:solidFill>
                          <a:effectLst/>
                          <a:latin typeface="Calibri" panose="020F0502020204030204" pitchFamily="34" charset="0"/>
                        </a:rPr>
                        <a:t>Si</a:t>
                      </a:r>
                    </a:p>
                  </a:txBody>
                  <a:tcPr marL="6350" marR="6350" marT="6350" marB="0">
                    <a:solidFill>
                      <a:srgbClr val="FFFF0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smtClean="0">
                          <a:solidFill>
                            <a:srgbClr val="000000"/>
                          </a:solidFill>
                          <a:effectLst/>
                          <a:latin typeface="Calibri" panose="020F0502020204030204" pitchFamily="34" charset="0"/>
                        </a:rPr>
                        <a:t>Si</a:t>
                      </a:r>
                      <a:endParaRPr lang="it-IT" sz="1100" b="0" i="0" u="none" strike="noStrike" dirty="0">
                        <a:solidFill>
                          <a:srgbClr val="000000"/>
                        </a:solidFill>
                        <a:effectLst/>
                        <a:latin typeface="Calibri" panose="020F0502020204030204" pitchFamily="34" charset="0"/>
                      </a:endParaRPr>
                    </a:p>
                  </a:txBody>
                  <a:tcPr>
                    <a:solidFill>
                      <a:srgbClr val="FFFF00"/>
                    </a:solidFill>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r>
              <a:tr h="2223060">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a:solidFill>
                            <a:srgbClr val="000000"/>
                          </a:solidFill>
                          <a:effectLst/>
                          <a:latin typeface="Calibri" panose="020F0502020204030204" pitchFamily="34" charset="0"/>
                        </a:rPr>
                        <a:t>A volte numero di specie indicatrici non sufficienti per l'applicazione dell'indice</a:t>
                      </a:r>
                    </a:p>
                  </a:txBody>
                  <a:tcPr marL="6350" marR="6350" marT="6350" marB="0"/>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a:solidFill>
                            <a:srgbClr val="000000"/>
                          </a:solidFill>
                          <a:effectLst/>
                          <a:latin typeface="Calibri" panose="020F0502020204030204" pitchFamily="34" charset="0"/>
                        </a:rPr>
                        <a:t>Nel file molte specie non sono presenti</a:t>
                      </a: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r>
            </a:tbl>
          </a:graphicData>
        </a:graphic>
      </p:graphicFrame>
      <p:sp>
        <p:nvSpPr>
          <p:cNvPr id="5" name="Titolo 1"/>
          <p:cNvSpPr txBox="1">
            <a:spLocks/>
          </p:cNvSpPr>
          <p:nvPr/>
        </p:nvSpPr>
        <p:spPr>
          <a:xfrm>
            <a:off x="677334" y="87464"/>
            <a:ext cx="8462969" cy="732403"/>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a:solidFill>
                  <a:srgbClr val="0070C0"/>
                </a:solidFill>
              </a:rPr>
              <a:t>Quali strumenti informatici / software vengono utilizzati per la gestione ed elaborazione degli indici biologici</a:t>
            </a:r>
          </a:p>
        </p:txBody>
      </p:sp>
    </p:spTree>
    <p:extLst>
      <p:ext uri="{BB962C8B-B14F-4D97-AF65-F5344CB8AC3E}">
        <p14:creationId xmlns:p14="http://schemas.microsoft.com/office/powerpoint/2010/main" val="995285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084" y="708549"/>
            <a:ext cx="3854528" cy="521027"/>
          </a:xfrm>
        </p:spPr>
        <p:txBody>
          <a:bodyPr/>
          <a:lstStyle/>
          <a:p>
            <a:r>
              <a:rPr lang="it-IT" dirty="0" err="1"/>
              <a:t>Macroinvertebrati</a:t>
            </a:r>
            <a:r>
              <a:rPr lang="it-IT" dirty="0"/>
              <a:t> (M)</a:t>
            </a:r>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3263564666"/>
              </p:ext>
            </p:extLst>
          </p:nvPr>
        </p:nvGraphicFramePr>
        <p:xfrm>
          <a:off x="485029" y="1440952"/>
          <a:ext cx="9517713" cy="3541277"/>
        </p:xfrm>
        <a:graphic>
          <a:graphicData uri="http://schemas.openxmlformats.org/drawingml/2006/table">
            <a:tbl>
              <a:tblPr firstRow="1" bandRow="1">
                <a:tableStyleId>{5C22544A-7EE6-4342-B048-85BDC9FD1C3A}</a:tableStyleId>
              </a:tblPr>
              <a:tblGrid>
                <a:gridCol w="767933"/>
                <a:gridCol w="696330"/>
                <a:gridCol w="732132"/>
                <a:gridCol w="689149"/>
                <a:gridCol w="775114"/>
                <a:gridCol w="553152"/>
                <a:gridCol w="911112"/>
                <a:gridCol w="732132"/>
                <a:gridCol w="732132"/>
                <a:gridCol w="732132"/>
                <a:gridCol w="732132"/>
                <a:gridCol w="657545"/>
                <a:gridCol w="806718"/>
              </a:tblGrid>
              <a:tr h="311219">
                <a:tc>
                  <a:txBody>
                    <a:bodyPr/>
                    <a:lstStyle/>
                    <a:p>
                      <a:pPr algn="ctr" fontAlgn="ctr"/>
                      <a:endParaRPr lang="it-IT" sz="12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Lombardia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Veneto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Liguria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Emilia-Romagna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Toscana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Umbria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Marche</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Abruzzo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Lazio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Puglia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Sicilia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Sardegna</a:t>
                      </a:r>
                    </a:p>
                  </a:txBody>
                  <a:tcPr marL="6350" marR="6350" marT="6350" marB="0" anchor="ctr"/>
                </a:tc>
              </a:tr>
              <a:tr h="1547600">
                <a:tc>
                  <a:txBody>
                    <a:bodyPr/>
                    <a:lstStyle/>
                    <a:p>
                      <a:endParaRPr lang="it-IT" sz="1200" dirty="0">
                        <a:latin typeface="Calibri" panose="020F0502020204030204" pitchFamily="34" charset="0"/>
                        <a:cs typeface="Calibri" panose="020F0502020204030204" pitchFamily="34" charset="0"/>
                      </a:endParaRPr>
                    </a:p>
                  </a:txBody>
                  <a:tcPr/>
                </a:tc>
                <a:tc>
                  <a:txBody>
                    <a:bodyPr/>
                    <a:lstStyle/>
                    <a:p>
                      <a:r>
                        <a:rPr lang="it-IT" sz="900" dirty="0" smtClean="0">
                          <a:latin typeface="Calibri" panose="020F0502020204030204" pitchFamily="34" charset="0"/>
                          <a:cs typeface="Calibri" panose="020F0502020204030204" pitchFamily="34" charset="0"/>
                        </a:rPr>
                        <a:t>Excel</a:t>
                      </a:r>
                      <a:endParaRPr lang="it-IT" sz="900" dirty="0">
                        <a:latin typeface="Calibri" panose="020F0502020204030204" pitchFamily="34" charset="0"/>
                        <a:cs typeface="Calibri" panose="020F0502020204030204" pitchFamily="34" charset="0"/>
                      </a:endParaRPr>
                    </a:p>
                  </a:txBody>
                  <a:tcPr/>
                </a:tc>
                <a:tc>
                  <a:txBody>
                    <a:bodyPr/>
                    <a:lstStyle/>
                    <a:p>
                      <a:pPr algn="l" fontAlgn="t"/>
                      <a:r>
                        <a:rPr lang="it-IT" sz="900" b="0" i="0" u="none" strike="noStrike" dirty="0">
                          <a:solidFill>
                            <a:srgbClr val="000000"/>
                          </a:solidFill>
                          <a:effectLst/>
                          <a:latin typeface="Calibri" panose="020F0502020204030204" pitchFamily="34" charset="0"/>
                        </a:rPr>
                        <a:t>Dati di laboratorio in LIMS, estrazione in banca dati Access, elaborazione con foglio di calcolo Excel EPI-D di CNR_ISE</a:t>
                      </a: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Monitoraggio non effettuato nell'ambito della DQA</a:t>
                      </a:r>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a:solidFill>
                            <a:srgbClr val="000000"/>
                          </a:solidFill>
                          <a:effectLst/>
                          <a:latin typeface="Calibri" panose="020F0502020204030204" pitchFamily="34" charset="0"/>
                        </a:rPr>
                        <a:t>MACROPER ICM ver 1.0.5 di </a:t>
                      </a:r>
                      <a:r>
                        <a:rPr lang="it-IT" sz="900" b="0" i="0" u="none" strike="noStrike" dirty="0" err="1">
                          <a:solidFill>
                            <a:srgbClr val="000000"/>
                          </a:solidFill>
                          <a:effectLst/>
                          <a:latin typeface="Calibri" panose="020F0502020204030204" pitchFamily="34" charset="0"/>
                        </a:rPr>
                        <a:t>Buffagni</a:t>
                      </a:r>
                      <a:r>
                        <a:rPr lang="it-IT" sz="900" b="0" i="0" u="none" strike="noStrike" dirty="0">
                          <a:solidFill>
                            <a:srgbClr val="000000"/>
                          </a:solidFill>
                          <a:effectLst/>
                          <a:latin typeface="Calibri" panose="020F0502020204030204" pitchFamily="34" charset="0"/>
                        </a:rPr>
                        <a:t>-Belfiore</a:t>
                      </a: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r>
              <a:tr h="203939">
                <a:tc>
                  <a:txBody>
                    <a:bodyPr/>
                    <a:lstStyle/>
                    <a:p>
                      <a:r>
                        <a:rPr lang="it-IT" sz="1000" dirty="0" smtClean="0">
                          <a:latin typeface="Calibri" panose="020F0502020204030204" pitchFamily="34" charset="0"/>
                          <a:cs typeface="Calibri" panose="020F0502020204030204" pitchFamily="34" charset="0"/>
                        </a:rPr>
                        <a:t>PROBLEMI</a:t>
                      </a:r>
                      <a:endParaRPr lang="it-IT" sz="10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smtClean="0">
                          <a:solidFill>
                            <a:srgbClr val="000000"/>
                          </a:solidFill>
                          <a:effectLst/>
                          <a:latin typeface="Calibri" panose="020F0502020204030204" pitchFamily="34" charset="0"/>
                        </a:rPr>
                        <a:t>no</a:t>
                      </a:r>
                      <a:endParaRPr lang="it-IT" sz="11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l" fontAlgn="t"/>
                      <a:r>
                        <a:rPr lang="it-IT" sz="1100" b="0" i="0" u="none" strike="noStrike" dirty="0" smtClean="0">
                          <a:solidFill>
                            <a:srgbClr val="000000"/>
                          </a:solidFill>
                          <a:effectLst/>
                          <a:latin typeface="Calibri" panose="020F0502020204030204" pitchFamily="34" charset="0"/>
                        </a:rPr>
                        <a:t>no</a:t>
                      </a:r>
                      <a:endParaRPr lang="it-IT" sz="11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pPr algn="l" fontAlgn="t"/>
                      <a:endParaRPr lang="it-IT" sz="900" b="0" i="0" u="none" strike="noStrike" dirty="0">
                        <a:solidFill>
                          <a:srgbClr val="000000"/>
                        </a:solidFill>
                        <a:effectLst/>
                        <a:latin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endParaRPr lang="it-IT" sz="900" dirty="0">
                        <a:latin typeface="Calibri" panose="020F0502020204030204" pitchFamily="34" charset="0"/>
                        <a:cs typeface="Calibri" panose="020F0502020204030204" pitchFamily="34" charset="0"/>
                      </a:endParaRPr>
                    </a:p>
                  </a:txBody>
                  <a:tcPr/>
                </a:tc>
              </a:tr>
              <a:tr h="1362487">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endParaRPr lang="it-IT" sz="11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endParaRPr lang="it-IT" sz="11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r>
            </a:tbl>
          </a:graphicData>
        </a:graphic>
      </p:graphicFrame>
      <p:sp>
        <p:nvSpPr>
          <p:cNvPr id="5" name="Titolo 1"/>
          <p:cNvSpPr txBox="1">
            <a:spLocks/>
          </p:cNvSpPr>
          <p:nvPr/>
        </p:nvSpPr>
        <p:spPr>
          <a:xfrm>
            <a:off x="677334" y="87464"/>
            <a:ext cx="8462969" cy="732403"/>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a:solidFill>
                  <a:srgbClr val="0070C0"/>
                </a:solidFill>
              </a:rPr>
              <a:t>Quali strumenti informatici / software vengono utilizzati per la gestione ed elaborazione degli indici biologici</a:t>
            </a:r>
          </a:p>
        </p:txBody>
      </p:sp>
    </p:spTree>
    <p:extLst>
      <p:ext uri="{BB962C8B-B14F-4D97-AF65-F5344CB8AC3E}">
        <p14:creationId xmlns:p14="http://schemas.microsoft.com/office/powerpoint/2010/main" val="2049104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084" y="708549"/>
            <a:ext cx="3854528" cy="521027"/>
          </a:xfrm>
        </p:spPr>
        <p:txBody>
          <a:bodyPr/>
          <a:lstStyle/>
          <a:p>
            <a:r>
              <a:rPr lang="it-IT" dirty="0" err="1" smtClean="0"/>
              <a:t>Macrofite</a:t>
            </a:r>
            <a:r>
              <a:rPr lang="it-IT" dirty="0" smtClean="0"/>
              <a:t> </a:t>
            </a:r>
            <a:r>
              <a:rPr lang="it-IT" dirty="0"/>
              <a:t>(</a:t>
            </a:r>
            <a:r>
              <a:rPr lang="it-IT" dirty="0" smtClean="0"/>
              <a:t>MF)</a:t>
            </a:r>
            <a:endParaRPr lang="it-IT"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634498219"/>
              </p:ext>
            </p:extLst>
          </p:nvPr>
        </p:nvGraphicFramePr>
        <p:xfrm>
          <a:off x="485029" y="1440952"/>
          <a:ext cx="9517713" cy="3645947"/>
        </p:xfrm>
        <a:graphic>
          <a:graphicData uri="http://schemas.openxmlformats.org/drawingml/2006/table">
            <a:tbl>
              <a:tblPr firstRow="1" bandRow="1">
                <a:tableStyleId>{5C22544A-7EE6-4342-B048-85BDC9FD1C3A}</a:tableStyleId>
              </a:tblPr>
              <a:tblGrid>
                <a:gridCol w="767933"/>
                <a:gridCol w="696330"/>
                <a:gridCol w="732132"/>
                <a:gridCol w="689149"/>
                <a:gridCol w="775114"/>
                <a:gridCol w="553152"/>
                <a:gridCol w="911112"/>
                <a:gridCol w="732132"/>
                <a:gridCol w="732132"/>
                <a:gridCol w="732132"/>
                <a:gridCol w="732132"/>
                <a:gridCol w="657545"/>
                <a:gridCol w="806718"/>
              </a:tblGrid>
              <a:tr h="311219">
                <a:tc>
                  <a:txBody>
                    <a:bodyPr/>
                    <a:lstStyle/>
                    <a:p>
                      <a:pPr algn="ctr" fontAlgn="ctr"/>
                      <a:endParaRPr lang="it-IT" sz="12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Lombardia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Veneto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Liguria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Emilia-Romagna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Toscana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Umbria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Marche</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Abruzzo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Lazio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Puglia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Sicilia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Sardegna</a:t>
                      </a:r>
                    </a:p>
                  </a:txBody>
                  <a:tcPr marL="6350" marR="6350" marT="6350" marB="0" anchor="ctr"/>
                </a:tc>
              </a:tr>
              <a:tr h="1547600">
                <a:tc>
                  <a:txBody>
                    <a:bodyPr/>
                    <a:lstStyle/>
                    <a:p>
                      <a:endParaRPr lang="it-IT" sz="900" dirty="0">
                        <a:latin typeface="Calibri" panose="020F0502020204030204" pitchFamily="34" charset="0"/>
                        <a:cs typeface="Calibri" panose="020F0502020204030204" pitchFamily="34" charset="0"/>
                      </a:endParaRPr>
                    </a:p>
                  </a:txBody>
                  <a:tcPr/>
                </a:tc>
                <a:tc>
                  <a:txBody>
                    <a:bodyPr/>
                    <a:lstStyle/>
                    <a:p>
                      <a:r>
                        <a:rPr lang="it-IT" sz="900" dirty="0" smtClean="0">
                          <a:latin typeface="Calibri" panose="020F0502020204030204" pitchFamily="34" charset="0"/>
                          <a:cs typeface="Calibri" panose="020F0502020204030204" pitchFamily="34" charset="0"/>
                        </a:rPr>
                        <a:t>Excel</a:t>
                      </a:r>
                      <a:endParaRPr lang="it-IT" sz="900" dirty="0">
                        <a:latin typeface="Calibri" panose="020F0502020204030204" pitchFamily="34" charset="0"/>
                        <a:cs typeface="Calibri" panose="020F0502020204030204" pitchFamily="34" charset="0"/>
                      </a:endParaRPr>
                    </a:p>
                  </a:txBody>
                  <a:tcPr/>
                </a:tc>
                <a:tc>
                  <a:txBody>
                    <a:bodyPr/>
                    <a:lstStyle/>
                    <a:p>
                      <a:pPr algn="l" fontAlgn="t"/>
                      <a:r>
                        <a:rPr lang="it-IT" sz="900" b="0" i="0" u="none" strike="noStrike" dirty="0">
                          <a:solidFill>
                            <a:srgbClr val="000000"/>
                          </a:solidFill>
                          <a:effectLst/>
                          <a:latin typeface="Calibri" panose="020F0502020204030204" pitchFamily="34" charset="0"/>
                        </a:rPr>
                        <a:t>Dati di laboratorio in LIMS, estrazione in banca dati Access, elaborazione con foglio di calcolo Excel </a:t>
                      </a:r>
                      <a:r>
                        <a:rPr lang="it-IT" sz="900" b="0" i="0" u="none" strike="noStrike" dirty="0" err="1">
                          <a:solidFill>
                            <a:srgbClr val="000000"/>
                          </a:solidFill>
                          <a:effectLst/>
                          <a:latin typeface="Calibri" panose="020F0502020204030204" pitchFamily="34" charset="0"/>
                        </a:rPr>
                        <a:t>MacroIMMI</a:t>
                      </a:r>
                      <a:r>
                        <a:rPr lang="it-IT" sz="900" b="0" i="0" u="none" strike="noStrike" dirty="0">
                          <a:solidFill>
                            <a:srgbClr val="000000"/>
                          </a:solidFill>
                          <a:effectLst/>
                          <a:latin typeface="Calibri" panose="020F0502020204030204" pitchFamily="34" charset="0"/>
                        </a:rPr>
                        <a:t> di CNR_ISE</a:t>
                      </a: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a:solidFill>
                            <a:srgbClr val="000000"/>
                          </a:solidFill>
                          <a:effectLst/>
                          <a:latin typeface="Calibri" panose="020F0502020204030204" pitchFamily="34" charset="0"/>
                        </a:rPr>
                        <a:t>Monitoraggio effettuato nell'ambito della DQA solo per l'anno 2010 e su 3 dei 9 corpi idrici lacustri regionali. Non è stato possibile procedere alla classificazione per assenza di indice.</a:t>
                      </a: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a:solidFill>
                            <a:srgbClr val="000000"/>
                          </a:solidFill>
                          <a:effectLst/>
                          <a:latin typeface="Calibri" panose="020F0502020204030204" pitchFamily="34" charset="0"/>
                        </a:rPr>
                        <a:t>I.B.M.R. Indice </a:t>
                      </a:r>
                      <a:r>
                        <a:rPr lang="it-IT" sz="900" b="0" i="0" u="none" strike="noStrike" dirty="0" err="1">
                          <a:solidFill>
                            <a:srgbClr val="000000"/>
                          </a:solidFill>
                          <a:effectLst/>
                          <a:latin typeface="Calibri" panose="020F0502020204030204" pitchFamily="34" charset="0"/>
                        </a:rPr>
                        <a:t>biologique</a:t>
                      </a:r>
                      <a:r>
                        <a:rPr lang="it-IT" sz="900" b="0" i="0" u="none" strike="noStrike" dirty="0">
                          <a:solidFill>
                            <a:srgbClr val="000000"/>
                          </a:solidFill>
                          <a:effectLst/>
                          <a:latin typeface="Calibri" panose="020F0502020204030204" pitchFamily="34" charset="0"/>
                        </a:rPr>
                        <a:t> </a:t>
                      </a:r>
                      <a:r>
                        <a:rPr lang="it-IT" sz="900" b="0" i="0" u="none" strike="noStrike" dirty="0" err="1">
                          <a:solidFill>
                            <a:srgbClr val="000000"/>
                          </a:solidFill>
                          <a:effectLst/>
                          <a:latin typeface="Calibri" panose="020F0502020204030204" pitchFamily="34" charset="0"/>
                        </a:rPr>
                        <a:t>macrophytique</a:t>
                      </a:r>
                      <a:r>
                        <a:rPr lang="it-IT" sz="900" b="0" i="0" u="none" strike="noStrike" dirty="0">
                          <a:solidFill>
                            <a:srgbClr val="000000"/>
                          </a:solidFill>
                          <a:effectLst/>
                          <a:latin typeface="Calibri" panose="020F0502020204030204" pitchFamily="34" charset="0"/>
                        </a:rPr>
                        <a:t> en riviere sviluppato da CEMAGREF-IRSTEA Bordeaux ver.  4,3,1 2016</a:t>
                      </a: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monitorate (da 1 anno) solo in alcuni laghi vulcanici </a:t>
                      </a: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c>
                  <a:txBody>
                    <a:bodyPr/>
                    <a:lstStyle/>
                    <a:p>
                      <a:pPr algn="l" fontAlgn="t"/>
                      <a:r>
                        <a:rPr lang="it-IT" sz="900" b="0" i="0" u="none" strike="noStrike" dirty="0" smtClean="0">
                          <a:solidFill>
                            <a:srgbClr val="000000"/>
                          </a:solidFill>
                          <a:effectLst/>
                          <a:latin typeface="Calibri" panose="020F0502020204030204" pitchFamily="34" charset="0"/>
                        </a:rPr>
                        <a:t>no eseguite</a:t>
                      </a:r>
                      <a:endParaRPr lang="it-IT" sz="900" b="0" i="0" u="none" strike="noStrike" dirty="0">
                        <a:solidFill>
                          <a:srgbClr val="000000"/>
                        </a:solidFill>
                        <a:effectLst/>
                        <a:latin typeface="Calibri" panose="020F0502020204030204" pitchFamily="34" charset="0"/>
                      </a:endParaRPr>
                    </a:p>
                  </a:txBody>
                  <a:tcPr marL="6350" marR="6350" marT="6350" marB="0">
                    <a:solidFill>
                      <a:srgbClr val="CC99FF"/>
                    </a:solidFill>
                  </a:tcPr>
                </a:tc>
              </a:tr>
              <a:tr h="203939">
                <a:tc>
                  <a:txBody>
                    <a:bodyPr/>
                    <a:lstStyle/>
                    <a:p>
                      <a:r>
                        <a:rPr lang="it-IT" sz="1000" dirty="0" smtClean="0">
                          <a:latin typeface="Calibri" panose="020F0502020204030204" pitchFamily="34" charset="0"/>
                          <a:cs typeface="Calibri" panose="020F0502020204030204" pitchFamily="34" charset="0"/>
                        </a:rPr>
                        <a:t>PROBLEMI</a:t>
                      </a:r>
                      <a:endParaRPr lang="it-IT" sz="1000" dirty="0">
                        <a:latin typeface="Calibri" panose="020F0502020204030204" pitchFamily="34" charset="0"/>
                        <a:cs typeface="Calibri" panose="020F0502020204030204" pitchFamily="34" charset="0"/>
                      </a:endParaRPr>
                    </a:p>
                  </a:txBody>
                  <a:tcPr/>
                </a:tc>
                <a:tc>
                  <a:txBody>
                    <a:bodyPr/>
                    <a:lstStyle/>
                    <a:p>
                      <a:pPr algn="l" fontAlgn="t"/>
                      <a:r>
                        <a:rPr lang="it-IT" sz="1100" b="0" i="0" u="none" strike="noStrike" dirty="0" smtClean="0">
                          <a:solidFill>
                            <a:srgbClr val="000000"/>
                          </a:solidFill>
                          <a:effectLst/>
                          <a:latin typeface="Calibri" panose="020F0502020204030204" pitchFamily="34" charset="0"/>
                        </a:rPr>
                        <a:t>no</a:t>
                      </a:r>
                      <a:endParaRPr lang="it-IT" sz="11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pPr algn="l" fontAlgn="t"/>
                      <a:r>
                        <a:rPr lang="it-IT" sz="1100" b="0" i="0" u="none" strike="noStrike" dirty="0" smtClean="0">
                          <a:solidFill>
                            <a:srgbClr val="000000"/>
                          </a:solidFill>
                          <a:effectLst/>
                          <a:latin typeface="Calibri" panose="020F0502020204030204" pitchFamily="34" charset="0"/>
                        </a:rPr>
                        <a:t>no</a:t>
                      </a:r>
                      <a:endParaRPr lang="it-IT" sz="1100" b="0" i="0" u="none" strike="noStrike" dirty="0">
                        <a:solidFill>
                          <a:srgbClr val="000000"/>
                        </a:solidFill>
                        <a:effectLst/>
                        <a:latin typeface="Calibri" panose="020F0502020204030204" pitchFamily="34" charset="0"/>
                      </a:endParaRPr>
                    </a:p>
                  </a:txBody>
                  <a:tcPr marL="6350" marR="6350" marT="6350" marB="0">
                    <a:solidFill>
                      <a:srgbClr val="00B05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pPr algn="l" fontAlgn="t"/>
                      <a:endParaRPr lang="it-IT" sz="1100" b="0" i="0" u="none" strike="noStrike" dirty="0">
                        <a:solidFill>
                          <a:srgbClr val="000000"/>
                        </a:solidFill>
                        <a:effectLst/>
                        <a:latin typeface="Calibri" panose="020F0502020204030204" pitchFamily="34" charset="0"/>
                      </a:endParaRPr>
                    </a:p>
                  </a:txBody>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pPr marL="0" algn="l" defTabSz="457200" rtl="0" eaLnBrk="1" latinLnBrk="0" hangingPunct="1"/>
                      <a:r>
                        <a:rPr lang="it-IT" sz="1100" kern="1200" dirty="0" smtClean="0">
                          <a:solidFill>
                            <a:schemeClr val="dk1"/>
                          </a:solidFill>
                          <a:latin typeface="Calibri" panose="020F0502020204030204" pitchFamily="34" charset="0"/>
                          <a:ea typeface="+mn-ea"/>
                          <a:cs typeface="Calibri" panose="020F0502020204030204" pitchFamily="34" charset="0"/>
                        </a:rPr>
                        <a:t>si</a:t>
                      </a:r>
                      <a:endParaRPr lang="it-IT" sz="1100" kern="1200" dirty="0">
                        <a:solidFill>
                          <a:schemeClr val="dk1"/>
                        </a:solidFill>
                        <a:latin typeface="Calibri" panose="020F0502020204030204" pitchFamily="34" charset="0"/>
                        <a:ea typeface="+mn-ea"/>
                        <a:cs typeface="Calibri" panose="020F0502020204030204" pitchFamily="34" charset="0"/>
                      </a:endParaRPr>
                    </a:p>
                  </a:txBody>
                  <a:tcPr>
                    <a:solidFill>
                      <a:srgbClr val="FFFF0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si</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endParaRPr lang="it-IT" sz="1100" dirty="0">
                        <a:latin typeface="Calibri" panose="020F0502020204030204" pitchFamily="34" charset="0"/>
                        <a:cs typeface="Calibri" panose="020F0502020204030204" pitchFamily="34" charset="0"/>
                      </a:endParaRPr>
                    </a:p>
                  </a:txBody>
                  <a:tcPr/>
                </a:tc>
              </a:tr>
              <a:tr h="1362487">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endParaRPr lang="it-IT" sz="11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endParaRPr lang="it-IT" sz="11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pPr algn="l" fontAlgn="t"/>
                      <a:r>
                        <a:rPr lang="it-IT" sz="900" kern="1200" dirty="0" smtClean="0">
                          <a:solidFill>
                            <a:schemeClr val="dk1"/>
                          </a:solidFill>
                          <a:latin typeface="Calibri" panose="020F0502020204030204" pitchFamily="34" charset="0"/>
                          <a:ea typeface="+mn-ea"/>
                          <a:cs typeface="Calibri" panose="020F0502020204030204" pitchFamily="34" charset="0"/>
                        </a:rPr>
                        <a:t>Complessità del campionamento e assenza di indice per i laghi mediterranei</a:t>
                      </a:r>
                      <a:endParaRPr lang="it-IT" sz="900" kern="1200" dirty="0">
                        <a:solidFill>
                          <a:schemeClr val="dk1"/>
                        </a:solidFill>
                        <a:latin typeface="Calibri" panose="020F0502020204030204" pitchFamily="34" charset="0"/>
                        <a:ea typeface="+mn-ea"/>
                        <a:cs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it-IT" sz="900" b="0" i="0" u="none" strike="noStrike" dirty="0" smtClean="0">
                          <a:solidFill>
                            <a:srgbClr val="000000"/>
                          </a:solidFill>
                          <a:effectLst/>
                          <a:latin typeface="Calibri" panose="020F0502020204030204" pitchFamily="34" charset="0"/>
                        </a:rPr>
                        <a:t>protetto da password quindi non  modificabile </a:t>
                      </a:r>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r>
            </a:tbl>
          </a:graphicData>
        </a:graphic>
      </p:graphicFrame>
      <p:sp>
        <p:nvSpPr>
          <p:cNvPr id="5" name="Titolo 1"/>
          <p:cNvSpPr txBox="1">
            <a:spLocks/>
          </p:cNvSpPr>
          <p:nvPr/>
        </p:nvSpPr>
        <p:spPr>
          <a:xfrm>
            <a:off x="677334" y="87464"/>
            <a:ext cx="8462969" cy="732403"/>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a:solidFill>
                  <a:srgbClr val="0070C0"/>
                </a:solidFill>
              </a:rPr>
              <a:t>Quali strumenti informatici / software vengono utilizzati per la gestione ed elaborazione degli indici biologici</a:t>
            </a:r>
          </a:p>
        </p:txBody>
      </p:sp>
    </p:spTree>
    <p:extLst>
      <p:ext uri="{BB962C8B-B14F-4D97-AF65-F5344CB8AC3E}">
        <p14:creationId xmlns:p14="http://schemas.microsoft.com/office/powerpoint/2010/main" val="1327539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2800" dirty="0" smtClean="0">
                <a:solidFill>
                  <a:srgbClr val="0070C0"/>
                </a:solidFill>
              </a:rPr>
              <a:t>Questionario integrativo sub tematica M3 - </a:t>
            </a:r>
            <a:r>
              <a:rPr lang="it-IT" sz="2800" dirty="0">
                <a:solidFill>
                  <a:srgbClr val="0070C0"/>
                </a:solidFill>
              </a:rPr>
              <a:t>Limiti dimensionali e idrologici al monitoraggio biologico dei </a:t>
            </a:r>
            <a:r>
              <a:rPr lang="it-IT" sz="2800" dirty="0" smtClean="0">
                <a:solidFill>
                  <a:srgbClr val="0070C0"/>
                </a:solidFill>
              </a:rPr>
              <a:t>laghi - Risposte</a:t>
            </a:r>
            <a:endParaRPr lang="it-IT" sz="2800" dirty="0">
              <a:solidFill>
                <a:srgbClr val="0070C0"/>
              </a:solidFill>
            </a:endParaRPr>
          </a:p>
        </p:txBody>
      </p:sp>
      <p:pic>
        <p:nvPicPr>
          <p:cNvPr id="5" name="Immagine 4"/>
          <p:cNvPicPr>
            <a:picLocks noChangeAspect="1"/>
          </p:cNvPicPr>
          <p:nvPr/>
        </p:nvPicPr>
        <p:blipFill>
          <a:blip r:embed="rId2"/>
          <a:stretch>
            <a:fillRect/>
          </a:stretch>
        </p:blipFill>
        <p:spPr>
          <a:xfrm>
            <a:off x="1196669" y="1997452"/>
            <a:ext cx="7565667" cy="4746600"/>
          </a:xfrm>
          <a:prstGeom prst="rect">
            <a:avLst/>
          </a:prstGeom>
        </p:spPr>
      </p:pic>
      <p:sp>
        <p:nvSpPr>
          <p:cNvPr id="3" name="Ovale 2"/>
          <p:cNvSpPr/>
          <p:nvPr/>
        </p:nvSpPr>
        <p:spPr>
          <a:xfrm>
            <a:off x="1327868" y="4269850"/>
            <a:ext cx="1319916" cy="77127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84068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31519" y="36244"/>
            <a:ext cx="8619214" cy="1020418"/>
          </a:xfrm>
        </p:spPr>
        <p:txBody>
          <a:bodyPr>
            <a:noAutofit/>
          </a:bodyPr>
          <a:lstStyle/>
          <a:p>
            <a:r>
              <a:rPr lang="it-IT" sz="1800" dirty="0">
                <a:solidFill>
                  <a:srgbClr val="0070C0"/>
                </a:solidFill>
              </a:rPr>
              <a:t>Domanda </a:t>
            </a:r>
            <a:r>
              <a:rPr lang="it-IT" sz="1800" dirty="0" smtClean="0">
                <a:solidFill>
                  <a:srgbClr val="0070C0"/>
                </a:solidFill>
              </a:rPr>
              <a:t>37 (new) </a:t>
            </a:r>
            <a:r>
              <a:rPr lang="it-IT" sz="1800" dirty="0">
                <a:solidFill>
                  <a:srgbClr val="0070C0"/>
                </a:solidFill>
              </a:rPr>
              <a:t>- Se i corpi idrici presentano superfici inferiori alla soglia di significatività stabilita  nell'Allegato1 del DM 131/2008 punto B.3.5.1 vengono monitorati comunque?</a:t>
            </a:r>
          </a:p>
        </p:txBody>
      </p:sp>
      <p:pic>
        <p:nvPicPr>
          <p:cNvPr id="4" name="Immagine 3"/>
          <p:cNvPicPr>
            <a:picLocks noChangeAspect="1"/>
          </p:cNvPicPr>
          <p:nvPr/>
        </p:nvPicPr>
        <p:blipFill>
          <a:blip r:embed="rId2"/>
          <a:stretch>
            <a:fillRect/>
          </a:stretch>
        </p:blipFill>
        <p:spPr>
          <a:xfrm>
            <a:off x="795237" y="936068"/>
            <a:ext cx="5136435" cy="2618166"/>
          </a:xfrm>
          <a:prstGeom prst="rect">
            <a:avLst/>
          </a:prstGeom>
        </p:spPr>
      </p:pic>
      <p:pic>
        <p:nvPicPr>
          <p:cNvPr id="5" name="Immagine 4"/>
          <p:cNvPicPr>
            <a:picLocks noChangeAspect="1"/>
          </p:cNvPicPr>
          <p:nvPr/>
        </p:nvPicPr>
        <p:blipFill>
          <a:blip r:embed="rId3"/>
          <a:stretch>
            <a:fillRect/>
          </a:stretch>
        </p:blipFill>
        <p:spPr>
          <a:xfrm>
            <a:off x="2180670" y="3700347"/>
            <a:ext cx="5143117" cy="3060082"/>
          </a:xfrm>
          <a:prstGeom prst="rect">
            <a:avLst/>
          </a:prstGeom>
        </p:spPr>
      </p:pic>
      <p:graphicFrame>
        <p:nvGraphicFramePr>
          <p:cNvPr id="6" name="Diagramma 5"/>
          <p:cNvGraphicFramePr/>
          <p:nvPr>
            <p:extLst>
              <p:ext uri="{D42A27DB-BD31-4B8C-83A1-F6EECF244321}">
                <p14:modId xmlns:p14="http://schemas.microsoft.com/office/powerpoint/2010/main" val="472785598"/>
              </p:ext>
            </p:extLst>
          </p:nvPr>
        </p:nvGraphicFramePr>
        <p:xfrm>
          <a:off x="3037398" y="1582309"/>
          <a:ext cx="4466866" cy="30293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ttangolo 7"/>
          <p:cNvSpPr/>
          <p:nvPr/>
        </p:nvSpPr>
        <p:spPr>
          <a:xfrm>
            <a:off x="6082853" y="1669370"/>
            <a:ext cx="3538225" cy="923330"/>
          </a:xfrm>
          <a:prstGeom prst="rect">
            <a:avLst/>
          </a:prstGeom>
        </p:spPr>
        <p:txBody>
          <a:bodyPr wrap="square">
            <a:spAutoFit/>
          </a:bodyPr>
          <a:lstStyle/>
          <a:p>
            <a:r>
              <a:rPr lang="it-IT" altLang="it-IT" dirty="0">
                <a:solidFill>
                  <a:srgbClr val="FF0000"/>
                </a:solidFill>
                <a:latin typeface="Arial Unicode MS" panose="020B0604020202020204" pitchFamily="34" charset="-128"/>
              </a:rPr>
              <a:t>B.3.5.1</a:t>
            </a:r>
            <a:r>
              <a:rPr lang="it-IT" altLang="it-IT" dirty="0">
                <a:solidFill>
                  <a:srgbClr val="444444"/>
                </a:solidFill>
                <a:latin typeface="Arial Unicode MS" panose="020B0604020202020204" pitchFamily="34" charset="-128"/>
              </a:rPr>
              <a:t> </a:t>
            </a:r>
            <a:r>
              <a:rPr lang="it-IT" altLang="it-IT" dirty="0">
                <a:solidFill>
                  <a:srgbClr val="FF0000"/>
                </a:solidFill>
                <a:latin typeface="Arial Unicode MS" panose="020B0604020202020204" pitchFamily="34" charset="-128"/>
              </a:rPr>
              <a:t>Identificazione di piccoli elementi di acque superficiali come corpi </a:t>
            </a:r>
            <a:r>
              <a:rPr lang="it-IT" altLang="it-IT" dirty="0" smtClean="0">
                <a:solidFill>
                  <a:srgbClr val="FF0000"/>
                </a:solidFill>
                <a:latin typeface="Arial Unicode MS" panose="020B0604020202020204" pitchFamily="34" charset="-128"/>
              </a:rPr>
              <a:t>idrici</a:t>
            </a:r>
            <a:endParaRPr lang="it-IT" dirty="0">
              <a:solidFill>
                <a:srgbClr val="FF0000"/>
              </a:solidFill>
            </a:endParaRPr>
          </a:p>
        </p:txBody>
      </p:sp>
    </p:spTree>
    <p:extLst>
      <p:ext uri="{BB962C8B-B14F-4D97-AF65-F5344CB8AC3E}">
        <p14:creationId xmlns:p14="http://schemas.microsoft.com/office/powerpoint/2010/main" val="1085026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31519" y="36244"/>
            <a:ext cx="8619214" cy="1020418"/>
          </a:xfrm>
        </p:spPr>
        <p:txBody>
          <a:bodyPr>
            <a:noAutofit/>
          </a:bodyPr>
          <a:lstStyle/>
          <a:p>
            <a:r>
              <a:rPr lang="it-IT" sz="1800" dirty="0">
                <a:solidFill>
                  <a:srgbClr val="0070C0"/>
                </a:solidFill>
              </a:rPr>
              <a:t>Domanda 37 - Se i corpi idrici presentano superfici inferiori alla soglia di significatività stabilita dal DM 131/08 ma ricadono in aree protette, vengono monitorati comunque</a:t>
            </a:r>
            <a:r>
              <a:rPr lang="it-IT" sz="1800" dirty="0" smtClean="0">
                <a:solidFill>
                  <a:srgbClr val="0070C0"/>
                </a:solidFill>
              </a:rPr>
              <a:t>?</a:t>
            </a:r>
            <a:endParaRPr lang="it-IT" sz="1800" dirty="0">
              <a:solidFill>
                <a:srgbClr val="0070C0"/>
              </a:solidFill>
            </a:endParaRPr>
          </a:p>
        </p:txBody>
      </p:sp>
      <p:pic>
        <p:nvPicPr>
          <p:cNvPr id="3" name="Immagine 2"/>
          <p:cNvPicPr>
            <a:picLocks noChangeAspect="1"/>
          </p:cNvPicPr>
          <p:nvPr/>
        </p:nvPicPr>
        <p:blipFill>
          <a:blip r:embed="rId2"/>
          <a:stretch>
            <a:fillRect/>
          </a:stretch>
        </p:blipFill>
        <p:spPr>
          <a:xfrm>
            <a:off x="815900" y="1876508"/>
            <a:ext cx="7709070" cy="4028365"/>
          </a:xfrm>
          <a:prstGeom prst="rect">
            <a:avLst/>
          </a:prstGeom>
        </p:spPr>
      </p:pic>
    </p:spTree>
    <p:extLst>
      <p:ext uri="{BB962C8B-B14F-4D97-AF65-F5344CB8AC3E}">
        <p14:creationId xmlns:p14="http://schemas.microsoft.com/office/powerpoint/2010/main" val="5256615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1498604"/>
            <a:ext cx="3854528" cy="616443"/>
          </a:xfrm>
        </p:spPr>
        <p:txBody>
          <a:bodyPr/>
          <a:lstStyle/>
          <a:p>
            <a:pPr algn="ctr"/>
            <a:r>
              <a:rPr lang="it-IT" dirty="0" smtClean="0"/>
              <a:t>EQB</a:t>
            </a:r>
            <a:endParaRPr lang="it-IT" dirty="0"/>
          </a:p>
        </p:txBody>
      </p:sp>
      <p:sp>
        <p:nvSpPr>
          <p:cNvPr id="4" name="Segnaposto testo 3"/>
          <p:cNvSpPr>
            <a:spLocks noGrp="1"/>
          </p:cNvSpPr>
          <p:nvPr>
            <p:ph type="body" sz="half" idx="2"/>
          </p:nvPr>
        </p:nvSpPr>
        <p:spPr>
          <a:xfrm>
            <a:off x="677334" y="2777070"/>
            <a:ext cx="3854528" cy="1238340"/>
          </a:xfrm>
        </p:spPr>
        <p:txBody>
          <a:bodyPr/>
          <a:lstStyle/>
          <a:p>
            <a:pPr marL="285750" indent="-285750">
              <a:buFont typeface="Arial" panose="020B0604020202020204" pitchFamily="34" charset="0"/>
              <a:buChar char="•"/>
            </a:pPr>
            <a:r>
              <a:rPr lang="it-IT" dirty="0"/>
              <a:t>Nessuna problematica per calcolo EQB tranne Lombardia in alcune </a:t>
            </a:r>
            <a:r>
              <a:rPr lang="it-IT" dirty="0" smtClean="0"/>
              <a:t>situazioni</a:t>
            </a:r>
            <a:endParaRPr lang="it-IT" dirty="0"/>
          </a:p>
          <a:p>
            <a:pPr marL="285750" indent="-285750">
              <a:buFont typeface="Arial" panose="020B0604020202020204" pitchFamily="34" charset="0"/>
              <a:buChar char="•"/>
            </a:pPr>
            <a:r>
              <a:rPr lang="it-IT" dirty="0"/>
              <a:t>Il risultato è stato utilizzato per la classificazione</a:t>
            </a:r>
          </a:p>
          <a:p>
            <a:endParaRPr lang="it-IT" dirty="0"/>
          </a:p>
        </p:txBody>
      </p:sp>
      <p:pic>
        <p:nvPicPr>
          <p:cNvPr id="5" name="Segnaposto contenuto 4"/>
          <p:cNvPicPr>
            <a:picLocks noGrp="1" noChangeAspect="1"/>
          </p:cNvPicPr>
          <p:nvPr>
            <p:ph idx="1"/>
          </p:nvPr>
        </p:nvPicPr>
        <p:blipFill>
          <a:blip r:embed="rId2"/>
          <a:stretch>
            <a:fillRect/>
          </a:stretch>
        </p:blipFill>
        <p:spPr>
          <a:xfrm>
            <a:off x="4721155" y="36244"/>
            <a:ext cx="3842399" cy="2160476"/>
          </a:xfrm>
          <a:prstGeom prst="rect">
            <a:avLst/>
          </a:prstGeom>
        </p:spPr>
      </p:pic>
      <p:pic>
        <p:nvPicPr>
          <p:cNvPr id="7" name="Immagine 6"/>
          <p:cNvPicPr>
            <a:picLocks noChangeAspect="1"/>
          </p:cNvPicPr>
          <p:nvPr/>
        </p:nvPicPr>
        <p:blipFill>
          <a:blip r:embed="rId3"/>
          <a:stretch>
            <a:fillRect/>
          </a:stretch>
        </p:blipFill>
        <p:spPr>
          <a:xfrm>
            <a:off x="4721154" y="4552362"/>
            <a:ext cx="3853548" cy="2040192"/>
          </a:xfrm>
          <a:prstGeom prst="rect">
            <a:avLst/>
          </a:prstGeom>
        </p:spPr>
      </p:pic>
      <p:sp>
        <p:nvSpPr>
          <p:cNvPr id="8" name="Titolo 1"/>
          <p:cNvSpPr txBox="1">
            <a:spLocks/>
          </p:cNvSpPr>
          <p:nvPr/>
        </p:nvSpPr>
        <p:spPr>
          <a:xfrm>
            <a:off x="731519" y="36244"/>
            <a:ext cx="3800343" cy="1673286"/>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smtClean="0">
                <a:solidFill>
                  <a:srgbClr val="0070C0"/>
                </a:solidFill>
              </a:rPr>
              <a:t>Domanda 37 (new)- Se i corpi idrici presentano superfici inferiori alla soglia di significatività stabilita  nell'Allegato1 del DM 131/2008 punto B.3.5.1 vengono monitorati comunque?</a:t>
            </a:r>
            <a:endParaRPr lang="it-IT" sz="1800" dirty="0">
              <a:solidFill>
                <a:srgbClr val="0070C0"/>
              </a:solidFill>
            </a:endParaRPr>
          </a:p>
        </p:txBody>
      </p:sp>
      <p:pic>
        <p:nvPicPr>
          <p:cNvPr id="3" name="Immagine 2"/>
          <p:cNvPicPr>
            <a:picLocks noChangeAspect="1"/>
          </p:cNvPicPr>
          <p:nvPr/>
        </p:nvPicPr>
        <p:blipFill>
          <a:blip r:embed="rId4"/>
          <a:stretch>
            <a:fillRect/>
          </a:stretch>
        </p:blipFill>
        <p:spPr>
          <a:xfrm>
            <a:off x="4721154" y="2176508"/>
            <a:ext cx="3842399" cy="2439464"/>
          </a:xfrm>
          <a:prstGeom prst="rect">
            <a:avLst/>
          </a:prstGeom>
        </p:spPr>
      </p:pic>
    </p:spTree>
    <p:extLst>
      <p:ext uri="{BB962C8B-B14F-4D97-AF65-F5344CB8AC3E}">
        <p14:creationId xmlns:p14="http://schemas.microsoft.com/office/powerpoint/2010/main" val="806228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CHIMICO</a:t>
            </a:r>
            <a:endParaRPr lang="it-IT" dirty="0"/>
          </a:p>
        </p:txBody>
      </p:sp>
      <p:sp>
        <p:nvSpPr>
          <p:cNvPr id="4" name="Segnaposto testo 3"/>
          <p:cNvSpPr>
            <a:spLocks noGrp="1"/>
          </p:cNvSpPr>
          <p:nvPr>
            <p:ph type="body" sz="half" idx="2"/>
          </p:nvPr>
        </p:nvSpPr>
        <p:spPr>
          <a:xfrm>
            <a:off x="677334" y="2777069"/>
            <a:ext cx="8005490" cy="2584449"/>
          </a:xfrm>
        </p:spPr>
        <p:txBody>
          <a:bodyPr/>
          <a:lstStyle/>
          <a:p>
            <a:pPr marL="285750" indent="-285750">
              <a:buFont typeface="Arial" panose="020B0604020202020204" pitchFamily="34" charset="0"/>
              <a:buChar char="•"/>
            </a:pPr>
            <a:r>
              <a:rPr lang="it-IT" dirty="0" smtClean="0"/>
              <a:t>Nessuna criticità tranne Veneto (Lago di Misurina </a:t>
            </a:r>
            <a:r>
              <a:rPr lang="it-IT" dirty="0"/>
              <a:t>poco profondo - </a:t>
            </a:r>
            <a:r>
              <a:rPr lang="it-IT" b="1" dirty="0" err="1" smtClean="0"/>
              <a:t>LTLeco</a:t>
            </a:r>
            <a:r>
              <a:rPr lang="it-IT" b="1" dirty="0" smtClean="0"/>
              <a:t> </a:t>
            </a:r>
            <a:r>
              <a:rPr lang="it-IT" dirty="0"/>
              <a:t>per la trasparenza non è applicabile </a:t>
            </a:r>
            <a:r>
              <a:rPr lang="it-IT" dirty="0" smtClean="0"/>
              <a:t>correttamente);</a:t>
            </a:r>
          </a:p>
          <a:p>
            <a:pPr marL="285750" indent="-285750">
              <a:buFont typeface="Arial" panose="020B0604020202020204" pitchFamily="34" charset="0"/>
              <a:buChar char="•"/>
            </a:pPr>
            <a:r>
              <a:rPr lang="it-IT" dirty="0" smtClean="0"/>
              <a:t>Utilizzati per la classificazione;</a:t>
            </a:r>
          </a:p>
          <a:p>
            <a:pPr marL="285750" indent="-285750">
              <a:buFont typeface="Arial" panose="020B0604020202020204" pitchFamily="34" charset="0"/>
              <a:buChar char="•"/>
            </a:pPr>
            <a:r>
              <a:rPr lang="it-IT" dirty="0" smtClean="0"/>
              <a:t>Criteri della WFD</a:t>
            </a:r>
            <a:endParaRPr lang="it-IT" dirty="0"/>
          </a:p>
        </p:txBody>
      </p:sp>
      <p:sp>
        <p:nvSpPr>
          <p:cNvPr id="5" name="Titolo 1"/>
          <p:cNvSpPr txBox="1">
            <a:spLocks/>
          </p:cNvSpPr>
          <p:nvPr/>
        </p:nvSpPr>
        <p:spPr>
          <a:xfrm>
            <a:off x="731519" y="36244"/>
            <a:ext cx="8619214" cy="1020418"/>
          </a:xfrm>
          <a:prstGeom prst="rect">
            <a:avLst/>
          </a:prstGeom>
        </p:spPr>
        <p:txBody>
          <a:bodyPr vert="horz" lIns="91440" tIns="45720" rIns="91440" bIns="45720" rtlCol="0" anchor="b">
            <a:no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smtClean="0">
                <a:solidFill>
                  <a:srgbClr val="0070C0"/>
                </a:solidFill>
              </a:rPr>
              <a:t>Domanda 37 (new) - Se i corpi idrici presentano superfici inferiori alla soglia di significatività stabilita  nell'Allegato1 del DM 131/2008 punto B.3.5.1 vengono monitorati comunque?</a:t>
            </a:r>
            <a:endParaRPr lang="it-IT" sz="1800" dirty="0">
              <a:solidFill>
                <a:srgbClr val="0070C0"/>
              </a:solidFill>
            </a:endParaRPr>
          </a:p>
        </p:txBody>
      </p:sp>
    </p:spTree>
    <p:extLst>
      <p:ext uri="{BB962C8B-B14F-4D97-AF65-F5344CB8AC3E}">
        <p14:creationId xmlns:p14="http://schemas.microsoft.com/office/powerpoint/2010/main" val="472915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77334" y="1498604"/>
            <a:ext cx="3854528" cy="719810"/>
          </a:xfrm>
        </p:spPr>
        <p:txBody>
          <a:bodyPr/>
          <a:lstStyle/>
          <a:p>
            <a:r>
              <a:rPr lang="it-IT" b="1" dirty="0"/>
              <a:t>Quali elementi biologici e chimici vengono controllati?</a:t>
            </a:r>
            <a:r>
              <a:rPr lang="it-IT" dirty="0"/>
              <a:t> </a:t>
            </a:r>
          </a:p>
        </p:txBody>
      </p:sp>
      <p:sp>
        <p:nvSpPr>
          <p:cNvPr id="4" name="Segnaposto testo 3"/>
          <p:cNvSpPr>
            <a:spLocks noGrp="1"/>
          </p:cNvSpPr>
          <p:nvPr>
            <p:ph type="body" sz="half" idx="2"/>
          </p:nvPr>
        </p:nvSpPr>
        <p:spPr/>
        <p:txBody>
          <a:bodyPr/>
          <a:lstStyle/>
          <a:p>
            <a:r>
              <a:rPr lang="it-IT" dirty="0" smtClean="0"/>
              <a:t>Profilo chimico ai sensi </a:t>
            </a:r>
            <a:r>
              <a:rPr lang="it-IT" dirty="0"/>
              <a:t>della </a:t>
            </a:r>
            <a:r>
              <a:rPr lang="it-IT" dirty="0" err="1"/>
              <a:t>tab</a:t>
            </a:r>
            <a:r>
              <a:rPr lang="it-IT" dirty="0"/>
              <a:t>. 1/A Allegato 2 </a:t>
            </a:r>
            <a:r>
              <a:rPr lang="it-IT" dirty="0" err="1"/>
              <a:t>sez.A</a:t>
            </a:r>
            <a:r>
              <a:rPr lang="it-IT" dirty="0"/>
              <a:t> parte III D. </a:t>
            </a:r>
            <a:r>
              <a:rPr lang="it-IT" dirty="0" err="1"/>
              <a:t>Lgs</a:t>
            </a:r>
            <a:r>
              <a:rPr lang="it-IT" dirty="0"/>
              <a:t> </a:t>
            </a:r>
            <a:r>
              <a:rPr lang="it-IT" dirty="0" smtClean="0"/>
              <a:t>152/2006 (destinazione d’uso);</a:t>
            </a:r>
          </a:p>
          <a:p>
            <a:r>
              <a:rPr lang="it-IT" dirty="0" smtClean="0"/>
              <a:t>Frequenza: LIGURIA – 8/12 anno;</a:t>
            </a:r>
          </a:p>
          <a:p>
            <a:r>
              <a:rPr lang="it-IT" dirty="0"/>
              <a:t>	</a:t>
            </a:r>
            <a:r>
              <a:rPr lang="it-IT" dirty="0" smtClean="0"/>
              <a:t>	MARCHE – mensile;</a:t>
            </a:r>
          </a:p>
          <a:p>
            <a:r>
              <a:rPr lang="it-IT" dirty="0"/>
              <a:t>	</a:t>
            </a:r>
            <a:r>
              <a:rPr lang="it-IT" dirty="0" smtClean="0"/>
              <a:t>	</a:t>
            </a:r>
            <a:r>
              <a:rPr lang="it-IT" dirty="0" smtClean="0"/>
              <a:t>TOSCANA </a:t>
            </a:r>
            <a:r>
              <a:rPr lang="it-IT" dirty="0" smtClean="0"/>
              <a:t>– 3 anno</a:t>
            </a:r>
          </a:p>
          <a:p>
            <a:r>
              <a:rPr lang="it-IT" dirty="0" smtClean="0"/>
              <a:t>Problematiche: </a:t>
            </a:r>
            <a:r>
              <a:rPr lang="it-IT" dirty="0" smtClean="0"/>
              <a:t>TOSCANA </a:t>
            </a:r>
            <a:r>
              <a:rPr lang="it-IT" dirty="0" smtClean="0"/>
              <a:t>– Allegato TU obsoleto</a:t>
            </a:r>
            <a:endParaRPr lang="it-IT" dirty="0"/>
          </a:p>
        </p:txBody>
      </p:sp>
      <p:sp>
        <p:nvSpPr>
          <p:cNvPr id="5" name="Titolo 1"/>
          <p:cNvSpPr txBox="1">
            <a:spLocks/>
          </p:cNvSpPr>
          <p:nvPr/>
        </p:nvSpPr>
        <p:spPr>
          <a:xfrm>
            <a:off x="677334" y="0"/>
            <a:ext cx="8596668" cy="1320800"/>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smtClean="0">
                <a:solidFill>
                  <a:srgbClr val="0070C0"/>
                </a:solidFill>
              </a:rPr>
              <a:t>I corpi idrici al di sotto della soglia sono monitorati e non rientrano nella rete di monitoraggio per la classificazione ai sensi della WFD ma ricadono in aree protette o di uso pregiato</a:t>
            </a:r>
            <a:endParaRPr lang="it-IT" sz="1800" dirty="0">
              <a:solidFill>
                <a:srgbClr val="0070C0"/>
              </a:solidFill>
            </a:endParaRPr>
          </a:p>
        </p:txBody>
      </p:sp>
      <p:pic>
        <p:nvPicPr>
          <p:cNvPr id="7" name="Segnaposto contenuto 6"/>
          <p:cNvPicPr>
            <a:picLocks noGrp="1" noChangeAspect="1"/>
          </p:cNvPicPr>
          <p:nvPr>
            <p:ph idx="1"/>
          </p:nvPr>
        </p:nvPicPr>
        <p:blipFill>
          <a:blip r:embed="rId2"/>
          <a:stretch>
            <a:fillRect/>
          </a:stretch>
        </p:blipFill>
        <p:spPr>
          <a:xfrm>
            <a:off x="4760913" y="1822163"/>
            <a:ext cx="4513262" cy="2912049"/>
          </a:xfrm>
          <a:prstGeom prst="rect">
            <a:avLst/>
          </a:prstGeom>
        </p:spPr>
      </p:pic>
    </p:spTree>
    <p:extLst>
      <p:ext uri="{BB962C8B-B14F-4D97-AF65-F5344CB8AC3E}">
        <p14:creationId xmlns:p14="http://schemas.microsoft.com/office/powerpoint/2010/main" val="3812446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5" name="Segnaposto contenuto 4"/>
          <p:cNvSpPr>
            <a:spLocks noGrp="1"/>
          </p:cNvSpPr>
          <p:nvPr>
            <p:ph idx="1"/>
          </p:nvPr>
        </p:nvSpPr>
        <p:spPr/>
        <p:txBody>
          <a:bodyPr/>
          <a:lstStyle/>
          <a:p>
            <a:endParaRPr lang="it-IT"/>
          </a:p>
        </p:txBody>
      </p:sp>
      <p:pic>
        <p:nvPicPr>
          <p:cNvPr id="6" name="Immagine 5"/>
          <p:cNvPicPr>
            <a:picLocks noChangeAspect="1"/>
          </p:cNvPicPr>
          <p:nvPr/>
        </p:nvPicPr>
        <p:blipFill>
          <a:blip r:embed="rId2"/>
          <a:stretch>
            <a:fillRect/>
          </a:stretch>
        </p:blipFill>
        <p:spPr>
          <a:xfrm>
            <a:off x="677334" y="528458"/>
            <a:ext cx="9110866" cy="5512904"/>
          </a:xfrm>
          <a:prstGeom prst="rect">
            <a:avLst/>
          </a:prstGeom>
        </p:spPr>
      </p:pic>
      <p:sp>
        <p:nvSpPr>
          <p:cNvPr id="3" name="Ovale 2"/>
          <p:cNvSpPr/>
          <p:nvPr/>
        </p:nvSpPr>
        <p:spPr>
          <a:xfrm>
            <a:off x="2101301" y="4814514"/>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p:cNvSpPr/>
          <p:nvPr/>
        </p:nvSpPr>
        <p:spPr>
          <a:xfrm>
            <a:off x="3301443" y="4803911"/>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Ovale 7"/>
          <p:cNvSpPr/>
          <p:nvPr/>
        </p:nvSpPr>
        <p:spPr>
          <a:xfrm>
            <a:off x="4058484" y="4785359"/>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Ovale 8"/>
          <p:cNvSpPr/>
          <p:nvPr/>
        </p:nvSpPr>
        <p:spPr>
          <a:xfrm>
            <a:off x="6845594" y="4794635"/>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p:cNvSpPr/>
          <p:nvPr/>
        </p:nvSpPr>
        <p:spPr>
          <a:xfrm>
            <a:off x="8916863" y="4785359"/>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Ovale 10"/>
          <p:cNvSpPr/>
          <p:nvPr/>
        </p:nvSpPr>
        <p:spPr>
          <a:xfrm>
            <a:off x="9274002" y="4785359"/>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Ovale 11"/>
          <p:cNvSpPr/>
          <p:nvPr/>
        </p:nvSpPr>
        <p:spPr>
          <a:xfrm>
            <a:off x="5713274" y="4785358"/>
            <a:ext cx="326003" cy="7712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81947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5084" y="708549"/>
            <a:ext cx="3854528" cy="521027"/>
          </a:xfrm>
        </p:spPr>
        <p:txBody>
          <a:bodyPr/>
          <a:lstStyle/>
          <a:p>
            <a:r>
              <a:rPr lang="it-IT" dirty="0"/>
              <a:t>Fitoplancton (FP)</a:t>
            </a:r>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857062789"/>
              </p:ext>
            </p:extLst>
          </p:nvPr>
        </p:nvGraphicFramePr>
        <p:xfrm>
          <a:off x="381662" y="1229575"/>
          <a:ext cx="9756252" cy="5505179"/>
        </p:xfrm>
        <a:graphic>
          <a:graphicData uri="http://schemas.openxmlformats.org/drawingml/2006/table">
            <a:tbl>
              <a:tblPr firstRow="1" bandRow="1">
                <a:tableStyleId>{5C22544A-7EE6-4342-B048-85BDC9FD1C3A}</a:tableStyleId>
              </a:tblPr>
              <a:tblGrid>
                <a:gridCol w="787180"/>
                <a:gridCol w="713782"/>
                <a:gridCol w="750481"/>
                <a:gridCol w="706421"/>
                <a:gridCol w="794540"/>
                <a:gridCol w="567015"/>
                <a:gridCol w="933947"/>
                <a:gridCol w="750481"/>
                <a:gridCol w="750481"/>
                <a:gridCol w="750481"/>
                <a:gridCol w="750481"/>
                <a:gridCol w="674025"/>
                <a:gridCol w="826937"/>
              </a:tblGrid>
              <a:tr h="412191">
                <a:tc>
                  <a:txBody>
                    <a:bodyPr/>
                    <a:lstStyle/>
                    <a:p>
                      <a:pPr algn="ctr" fontAlgn="ctr"/>
                      <a:endParaRPr lang="it-IT" sz="1200" b="1"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Lombardia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Veneto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Liguria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Emilia-Romagna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Toscana</a:t>
                      </a:r>
                    </a:p>
                  </a:txBody>
                  <a:tcPr marL="6350" marR="6350" marT="6350" marB="0" anchor="ctr"/>
                </a:tc>
                <a:tc>
                  <a:txBody>
                    <a:bodyPr/>
                    <a:lstStyle/>
                    <a:p>
                      <a:pPr algn="ctr" fontAlgn="ctr"/>
                      <a:r>
                        <a:rPr lang="it-IT" sz="1200" b="1" i="0" u="none" strike="noStrike">
                          <a:solidFill>
                            <a:srgbClr val="000000"/>
                          </a:solidFill>
                          <a:effectLst/>
                          <a:latin typeface="Calibri" panose="020F0502020204030204" pitchFamily="34" charset="0"/>
                        </a:rPr>
                        <a:t>Umbria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Marche</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Abruzzo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Lazio</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Puglia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Sicilia</a:t>
                      </a:r>
                    </a:p>
                  </a:txBody>
                  <a:tcPr marL="6350" marR="6350" marT="6350" marB="0" anchor="ctr"/>
                </a:tc>
                <a:tc>
                  <a:txBody>
                    <a:bodyPr/>
                    <a:lstStyle/>
                    <a:p>
                      <a:pPr algn="ctr" fontAlgn="ctr"/>
                      <a:r>
                        <a:rPr lang="it-IT" sz="1200" b="1" i="0" u="none" strike="noStrike" dirty="0">
                          <a:solidFill>
                            <a:srgbClr val="000000"/>
                          </a:solidFill>
                          <a:effectLst/>
                          <a:latin typeface="Calibri" panose="020F0502020204030204" pitchFamily="34" charset="0"/>
                        </a:rPr>
                        <a:t>Sardegna</a:t>
                      </a:r>
                    </a:p>
                  </a:txBody>
                  <a:tcPr marL="6350" marR="6350" marT="6350" marB="0" anchor="ctr"/>
                </a:tc>
              </a:tr>
              <a:tr h="2053878">
                <a:tc>
                  <a:txBody>
                    <a:bodyPr/>
                    <a:lstStyle/>
                    <a:p>
                      <a:endParaRPr lang="it-IT" sz="1200" dirty="0">
                        <a:latin typeface="Calibri" panose="020F0502020204030204" pitchFamily="34" charset="0"/>
                        <a:cs typeface="Calibri" panose="020F0502020204030204" pitchFamily="34" charset="0"/>
                      </a:endParaRPr>
                    </a:p>
                  </a:txBody>
                  <a:tcPr/>
                </a:tc>
                <a:tc>
                  <a:txBody>
                    <a:bodyPr/>
                    <a:lstStyle/>
                    <a:p>
                      <a:r>
                        <a:rPr lang="it-IT" sz="1000" dirty="0" smtClean="0">
                          <a:latin typeface="Calibri" panose="020F0502020204030204" pitchFamily="34" charset="0"/>
                          <a:cs typeface="Calibri" panose="020F0502020204030204" pitchFamily="34" charset="0"/>
                        </a:rPr>
                        <a:t>Excel</a:t>
                      </a:r>
                      <a:endParaRPr lang="it-IT" sz="1000" dirty="0">
                        <a:latin typeface="Calibri" panose="020F0502020204030204" pitchFamily="34" charset="0"/>
                        <a:cs typeface="Calibri" panose="020F0502020204030204" pitchFamily="34" charset="0"/>
                      </a:endParaRPr>
                    </a:p>
                  </a:txBody>
                  <a:tcPr/>
                </a:tc>
                <a:tc>
                  <a:txBody>
                    <a:bodyPr/>
                    <a:lstStyle/>
                    <a:p>
                      <a:r>
                        <a:rPr lang="it-IT" sz="1000" dirty="0" smtClean="0">
                          <a:latin typeface="Calibri" panose="020F0502020204030204" pitchFamily="34" charset="0"/>
                          <a:cs typeface="Calibri" panose="020F0502020204030204" pitchFamily="34" charset="0"/>
                        </a:rPr>
                        <a:t>Dati di laboratorio in LIMS, estrazione in banca dati Access, elaborazione con fogli di calcolo Excel</a:t>
                      </a:r>
                      <a:endParaRPr lang="it-IT" sz="1000" dirty="0">
                        <a:latin typeface="Calibri" panose="020F0502020204030204" pitchFamily="34" charset="0"/>
                        <a:cs typeface="Calibri" panose="020F0502020204030204" pitchFamily="34" charset="0"/>
                      </a:endParaRPr>
                    </a:p>
                  </a:txBody>
                  <a:tcPr/>
                </a:tc>
                <a:tc>
                  <a:txBody>
                    <a:bodyPr/>
                    <a:lstStyle/>
                    <a:p>
                      <a:r>
                        <a:rPr lang="it-IT" sz="1000" dirty="0" smtClean="0">
                          <a:latin typeface="Calibri" panose="020F0502020204030204" pitchFamily="34" charset="0"/>
                          <a:cs typeface="Calibri" panose="020F0502020204030204" pitchFamily="34" charset="0"/>
                        </a:rPr>
                        <a:t>finora attività esternalizzata</a:t>
                      </a:r>
                      <a:endParaRPr lang="it-IT" sz="1000" dirty="0">
                        <a:latin typeface="Calibri" panose="020F0502020204030204" pitchFamily="34" charset="0"/>
                        <a:cs typeface="Calibri" panose="020F0502020204030204" pitchFamily="34" charset="0"/>
                      </a:endParaRPr>
                    </a:p>
                  </a:txBody>
                  <a:tcPr/>
                </a:tc>
                <a:tc>
                  <a:txBody>
                    <a:bodyPr/>
                    <a:lstStyle/>
                    <a:p>
                      <a:pPr algn="l" fontAlgn="t"/>
                      <a:r>
                        <a:rPr lang="it-IT" sz="1000" b="0" i="0" u="none" strike="noStrike" dirty="0">
                          <a:solidFill>
                            <a:srgbClr val="000000"/>
                          </a:solidFill>
                          <a:effectLst/>
                          <a:latin typeface="Calibri" panose="020F0502020204030204" pitchFamily="34" charset="0"/>
                        </a:rPr>
                        <a:t>Excel per </a:t>
                      </a:r>
                      <a:r>
                        <a:rPr lang="it-IT" sz="1000" b="0" i="0" u="none" strike="noStrike" dirty="0" err="1">
                          <a:solidFill>
                            <a:srgbClr val="000000"/>
                          </a:solidFill>
                          <a:effectLst/>
                          <a:latin typeface="Calibri" panose="020F0502020204030204" pitchFamily="34" charset="0"/>
                        </a:rPr>
                        <a:t>biovolume</a:t>
                      </a:r>
                      <a:r>
                        <a:rPr lang="it-IT" sz="1000" b="0" i="0" u="none" strike="noStrike" dirty="0">
                          <a:solidFill>
                            <a:srgbClr val="000000"/>
                          </a:solidFill>
                          <a:effectLst/>
                          <a:latin typeface="Calibri" panose="020F0502020204030204" pitchFamily="34" charset="0"/>
                        </a:rPr>
                        <a:t> in base alla UNI EN 16695 2015, Foglio di calcolo degli indici basati sul fitoplancton del CNR-ISE</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foglio di calcolo per il solo fitoplancton laddove sono disponibili 6 campioni l‘anno</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Foglio di calcolo messo a punto dal CNR-IRSA</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Utilizzo foglio di calcolo </a:t>
                      </a:r>
                      <a:r>
                        <a:rPr lang="it-IT" sz="1000" b="0" i="0" u="none" strike="noStrike" dirty="0" err="1">
                          <a:solidFill>
                            <a:srgbClr val="000000"/>
                          </a:solidFill>
                          <a:effectLst/>
                          <a:latin typeface="Calibri" panose="020F0502020204030204" pitchFamily="34" charset="0"/>
                        </a:rPr>
                        <a:t>excel</a:t>
                      </a:r>
                      <a:r>
                        <a:rPr lang="it-IT" sz="1000" b="0" i="0" u="none" strike="noStrike" dirty="0">
                          <a:solidFill>
                            <a:srgbClr val="000000"/>
                          </a:solidFill>
                          <a:effectLst/>
                          <a:latin typeface="Calibri" panose="020F0502020204030204" pitchFamily="34" charset="0"/>
                        </a:rPr>
                        <a:t> CNR-ISE</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BV-indici fitoplancton</a:t>
                      </a:r>
                      <a:r>
                        <a:rPr lang="it-IT" sz="1000" b="0" i="0" u="none" strike="noStrike" dirty="0" smtClean="0">
                          <a:solidFill>
                            <a:srgbClr val="000000"/>
                          </a:solidFill>
                          <a:effectLst/>
                          <a:latin typeface="Calibri" panose="020F0502020204030204" pitchFamily="34" charset="0"/>
                        </a:rPr>
                        <a:t>_(ver4_feb16) </a:t>
                      </a:r>
                      <a:r>
                        <a:rPr lang="it-IT" sz="1000" b="0" i="0" u="none" strike="noStrike" dirty="0">
                          <a:solidFill>
                            <a:srgbClr val="000000"/>
                          </a:solidFill>
                          <a:effectLst/>
                          <a:latin typeface="Calibri" panose="020F0502020204030204" pitchFamily="34" charset="0"/>
                        </a:rPr>
                        <a:t>sviluppato da </a:t>
                      </a:r>
                      <a:r>
                        <a:rPr lang="it-IT" sz="1000" b="0" i="0" u="none" strike="noStrike" dirty="0" err="1" smtClean="0">
                          <a:solidFill>
                            <a:srgbClr val="000000"/>
                          </a:solidFill>
                          <a:effectLst/>
                          <a:latin typeface="Calibri" panose="020F0502020204030204" pitchFamily="34" charset="0"/>
                        </a:rPr>
                        <a:t>MAustoni</a:t>
                      </a:r>
                      <a:r>
                        <a:rPr lang="it-IT" sz="1000" b="0" i="0" u="none" strike="noStrike" dirty="0" smtClean="0">
                          <a:solidFill>
                            <a:srgbClr val="000000"/>
                          </a:solidFill>
                          <a:effectLst/>
                          <a:latin typeface="Calibri" panose="020F0502020204030204" pitchFamily="34" charset="0"/>
                        </a:rPr>
                        <a:t> </a:t>
                      </a:r>
                      <a:r>
                        <a:rPr lang="it-IT" sz="1000" b="0" i="0" u="none" strike="noStrike" dirty="0">
                          <a:solidFill>
                            <a:srgbClr val="000000"/>
                          </a:solidFill>
                          <a:effectLst/>
                          <a:latin typeface="Calibri" panose="020F0502020204030204" pitchFamily="34" charset="0"/>
                        </a:rPr>
                        <a:t>e </a:t>
                      </a:r>
                      <a:r>
                        <a:rPr lang="it-IT" sz="1000" b="0" i="0" u="none" strike="noStrike" dirty="0" err="1" smtClean="0">
                          <a:solidFill>
                            <a:srgbClr val="000000"/>
                          </a:solidFill>
                          <a:effectLst/>
                          <a:latin typeface="Calibri" panose="020F0502020204030204" pitchFamily="34" charset="0"/>
                        </a:rPr>
                        <a:t>GMorabito</a:t>
                      </a:r>
                      <a:r>
                        <a:rPr lang="it-IT" sz="1000" b="0" i="0" u="none" strike="noStrike" dirty="0" smtClean="0">
                          <a:solidFill>
                            <a:srgbClr val="000000"/>
                          </a:solidFill>
                          <a:effectLst/>
                          <a:latin typeface="Calibri" panose="020F0502020204030204" pitchFamily="34" charset="0"/>
                        </a:rPr>
                        <a:t> </a:t>
                      </a:r>
                      <a:r>
                        <a:rPr lang="it-IT" sz="1000" b="0" i="0" u="none" strike="noStrike" dirty="0">
                          <a:solidFill>
                            <a:srgbClr val="000000"/>
                          </a:solidFill>
                          <a:effectLst/>
                          <a:latin typeface="Calibri" panose="020F0502020204030204" pitchFamily="34" charset="0"/>
                        </a:rPr>
                        <a:t>CNR-ISE contributo di </a:t>
                      </a:r>
                      <a:r>
                        <a:rPr lang="it-IT" sz="1000" b="0" i="0" u="none" strike="noStrike" dirty="0" err="1" smtClean="0">
                          <a:solidFill>
                            <a:srgbClr val="000000"/>
                          </a:solidFill>
                          <a:effectLst/>
                          <a:latin typeface="Calibri" panose="020F0502020204030204" pitchFamily="34" charset="0"/>
                        </a:rPr>
                        <a:t>AMarchetto</a:t>
                      </a:r>
                      <a:r>
                        <a:rPr lang="it-IT" sz="1000" b="0" i="0" u="none" strike="noStrike" dirty="0" smtClean="0">
                          <a:solidFill>
                            <a:srgbClr val="000000"/>
                          </a:solidFill>
                          <a:effectLst/>
                          <a:latin typeface="Calibri" panose="020F0502020204030204" pitchFamily="34" charset="0"/>
                        </a:rPr>
                        <a:t> </a:t>
                      </a:r>
                      <a:r>
                        <a:rPr lang="it-IT" sz="1000" b="0" i="0" u="none" strike="noStrike" dirty="0">
                          <a:solidFill>
                            <a:srgbClr val="000000"/>
                          </a:solidFill>
                          <a:effectLst/>
                          <a:latin typeface="Calibri" panose="020F0502020204030204" pitchFamily="34" charset="0"/>
                        </a:rPr>
                        <a:t>CNR-ISE e Fabio Buzzi ARPA Lombardia</a:t>
                      </a:r>
                    </a:p>
                  </a:txBody>
                  <a:tcPr marL="6350" marR="6350" marT="6350" marB="0"/>
                </a:tc>
                <a:tc>
                  <a:txBody>
                    <a:bodyPr/>
                    <a:lstStyle/>
                    <a:p>
                      <a:pPr algn="l" fontAlgn="t"/>
                      <a:r>
                        <a:rPr lang="it-IT" sz="1000" b="0" i="0" u="none" strike="noStrike" dirty="0" err="1" smtClean="0">
                          <a:solidFill>
                            <a:srgbClr val="000000"/>
                          </a:solidFill>
                          <a:effectLst/>
                          <a:latin typeface="Calibri" panose="020F0502020204030204" pitchFamily="34" charset="0"/>
                        </a:rPr>
                        <a:t>access</a:t>
                      </a:r>
                      <a:r>
                        <a:rPr lang="it-IT" sz="1000" b="0" i="0" u="none" strike="noStrike" dirty="0" smtClean="0">
                          <a:solidFill>
                            <a:srgbClr val="000000"/>
                          </a:solidFill>
                          <a:effectLst/>
                          <a:latin typeface="Calibri" panose="020F0502020204030204" pitchFamily="34" charset="0"/>
                        </a:rPr>
                        <a:t>/ </a:t>
                      </a:r>
                      <a:r>
                        <a:rPr lang="it-IT" sz="1000" b="0" i="0" u="none" strike="noStrike" dirty="0" err="1">
                          <a:solidFill>
                            <a:srgbClr val="000000"/>
                          </a:solidFill>
                          <a:effectLst/>
                          <a:latin typeface="Calibri" panose="020F0502020204030204" pitchFamily="34" charset="0"/>
                        </a:rPr>
                        <a:t>excel</a:t>
                      </a:r>
                      <a:r>
                        <a:rPr lang="it-IT" sz="1000" b="0" i="0" u="none" strike="noStrike" dirty="0">
                          <a:solidFill>
                            <a:srgbClr val="000000"/>
                          </a:solidFill>
                          <a:effectLst/>
                          <a:latin typeface="Calibri" panose="020F0502020204030204" pitchFamily="34" charset="0"/>
                        </a:rPr>
                        <a:t> basato su linea guida 2015 e file IRSA/CNR</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Fogli di Lavoro Excel</a:t>
                      </a:r>
                    </a:p>
                  </a:txBody>
                  <a:tcPr marL="6350" marR="6350" marT="6350" marB="0"/>
                </a:tc>
                <a:tc>
                  <a:txBody>
                    <a:bodyPr/>
                    <a:lstStyle/>
                    <a:p>
                      <a:pPr algn="l" fontAlgn="t"/>
                      <a:r>
                        <a:rPr lang="pt-BR" sz="1000" b="0" i="0" u="none" strike="noStrike" dirty="0">
                          <a:solidFill>
                            <a:srgbClr val="000000"/>
                          </a:solidFill>
                          <a:effectLst/>
                          <a:latin typeface="Calibri" panose="020F0502020204030204" pitchFamily="34" charset="0"/>
                        </a:rPr>
                        <a:t>Fogli Excel CNR ISE 2016</a:t>
                      </a:r>
                    </a:p>
                  </a:txBody>
                  <a:tcPr marL="6350" marR="6350" marT="6350" marB="0"/>
                </a:tc>
                <a:tc>
                  <a:txBody>
                    <a:bodyPr/>
                    <a:lstStyle/>
                    <a:p>
                      <a:pPr algn="l" fontAlgn="t"/>
                      <a:r>
                        <a:rPr lang="it-IT" sz="1000" b="0" i="0" u="none" strike="noStrike" dirty="0">
                          <a:solidFill>
                            <a:srgbClr val="000000"/>
                          </a:solidFill>
                          <a:effectLst/>
                          <a:latin typeface="Calibri" panose="020F0502020204030204" pitchFamily="34" charset="0"/>
                        </a:rPr>
                        <a:t>Foglio di lavoro per il calcolo degli indici di qualità basati sul fitoplancton ai sensi della Direttiva </a:t>
                      </a:r>
                      <a:r>
                        <a:rPr lang="it-IT" sz="1000" b="0" i="0" u="none" strike="noStrike" dirty="0" smtClean="0">
                          <a:solidFill>
                            <a:srgbClr val="000000"/>
                          </a:solidFill>
                          <a:effectLst/>
                          <a:latin typeface="Calibri" panose="020F0502020204030204" pitchFamily="34" charset="0"/>
                        </a:rPr>
                        <a:t>WFD DM 260/10(M </a:t>
                      </a:r>
                      <a:r>
                        <a:rPr lang="it-IT" sz="1000" b="0" i="0" u="none" strike="noStrike" dirty="0" err="1">
                          <a:solidFill>
                            <a:srgbClr val="000000"/>
                          </a:solidFill>
                          <a:effectLst/>
                          <a:latin typeface="Calibri" panose="020F0502020204030204" pitchFamily="34" charset="0"/>
                        </a:rPr>
                        <a:t>Austoni</a:t>
                      </a:r>
                      <a:r>
                        <a:rPr lang="it-IT" sz="1000" b="0" i="0" u="none" strike="noStrike" dirty="0">
                          <a:solidFill>
                            <a:srgbClr val="000000"/>
                          </a:solidFill>
                          <a:effectLst/>
                          <a:latin typeface="Calibri" panose="020F0502020204030204" pitchFamily="34" charset="0"/>
                        </a:rPr>
                        <a:t> &amp; </a:t>
                      </a:r>
                      <a:r>
                        <a:rPr lang="it-IT" sz="1000" b="0" i="0" u="none" strike="noStrike" dirty="0" smtClean="0">
                          <a:solidFill>
                            <a:srgbClr val="000000"/>
                          </a:solidFill>
                          <a:effectLst/>
                          <a:latin typeface="Calibri" panose="020F0502020204030204" pitchFamily="34" charset="0"/>
                        </a:rPr>
                        <a:t> </a:t>
                      </a:r>
                      <a:r>
                        <a:rPr lang="it-IT" sz="1000" b="0" i="0" u="none" strike="noStrike" dirty="0" err="1">
                          <a:solidFill>
                            <a:srgbClr val="000000"/>
                          </a:solidFill>
                          <a:effectLst/>
                          <a:latin typeface="Calibri" panose="020F0502020204030204" pitchFamily="34" charset="0"/>
                        </a:rPr>
                        <a:t>Morabito</a:t>
                      </a:r>
                      <a:r>
                        <a:rPr lang="it-IT" sz="1000" b="0" i="0" u="none" strike="noStrike" dirty="0">
                          <a:solidFill>
                            <a:srgbClr val="000000"/>
                          </a:solidFill>
                          <a:effectLst/>
                          <a:latin typeface="Calibri" panose="020F0502020204030204" pitchFamily="34" charset="0"/>
                        </a:rPr>
                        <a:t>)</a:t>
                      </a:r>
                    </a:p>
                  </a:txBody>
                  <a:tcPr marL="6350" marR="6350" marT="6350" marB="0"/>
                </a:tc>
              </a:tr>
              <a:tr h="263991">
                <a:tc>
                  <a:txBody>
                    <a:bodyPr/>
                    <a:lstStyle/>
                    <a:p>
                      <a:r>
                        <a:rPr lang="it-IT" sz="1100" dirty="0" smtClean="0">
                          <a:latin typeface="Calibri" panose="020F0502020204030204" pitchFamily="34" charset="0"/>
                          <a:cs typeface="Calibri" panose="020F0502020204030204" pitchFamily="34" charset="0"/>
                        </a:rPr>
                        <a:t>PROBLEMI</a:t>
                      </a:r>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endParaRPr lang="it-IT" sz="1100" dirty="0">
                        <a:latin typeface="Calibri" panose="020F0502020204030204" pitchFamily="34" charset="0"/>
                        <a:cs typeface="Calibri" panose="020F0502020204030204" pitchFamily="34" charset="0"/>
                      </a:endParaRPr>
                    </a:p>
                  </a:txBody>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sì</a:t>
                      </a:r>
                      <a:endParaRPr lang="it-IT" sz="1100" dirty="0">
                        <a:latin typeface="Calibri" panose="020F0502020204030204" pitchFamily="34" charset="0"/>
                        <a:cs typeface="Calibri" panose="020F0502020204030204" pitchFamily="34" charset="0"/>
                      </a:endParaRPr>
                    </a:p>
                  </a:txBody>
                  <a:tcPr>
                    <a:solidFill>
                      <a:srgbClr val="FFFF00"/>
                    </a:solidFill>
                  </a:tcPr>
                </a:tc>
                <a:tc>
                  <a:txBody>
                    <a:bodyPr/>
                    <a:lstStyle/>
                    <a:p>
                      <a:r>
                        <a:rPr lang="it-IT" sz="1100" dirty="0" smtClean="0">
                          <a:latin typeface="Calibri" panose="020F0502020204030204" pitchFamily="34" charset="0"/>
                          <a:cs typeface="Calibri" panose="020F0502020204030204" pitchFamily="34" charset="0"/>
                        </a:rPr>
                        <a:t>AS</a:t>
                      </a:r>
                      <a:endParaRPr lang="it-IT" sz="1100" dirty="0">
                        <a:latin typeface="Calibri" panose="020F0502020204030204" pitchFamily="34" charset="0"/>
                        <a:cs typeface="Calibri" panose="020F0502020204030204" pitchFamily="34" charset="0"/>
                      </a:endParaRPr>
                    </a:p>
                  </a:txBody>
                  <a:tcPr>
                    <a:solidFill>
                      <a:srgbClr val="FFC000"/>
                    </a:solidFill>
                  </a:tcPr>
                </a:tc>
                <a:tc>
                  <a:txBody>
                    <a:bodyPr/>
                    <a:lstStyle/>
                    <a:p>
                      <a:r>
                        <a:rPr lang="it-IT" sz="1100" dirty="0" smtClean="0">
                          <a:latin typeface="Calibri" panose="020F0502020204030204" pitchFamily="34" charset="0"/>
                          <a:cs typeface="Calibri" panose="020F0502020204030204" pitchFamily="34" charset="0"/>
                        </a:rPr>
                        <a:t>no</a:t>
                      </a:r>
                      <a:endParaRPr lang="it-IT" sz="1100" dirty="0">
                        <a:latin typeface="Calibri" panose="020F0502020204030204" pitchFamily="34" charset="0"/>
                        <a:cs typeface="Calibri" panose="020F0502020204030204" pitchFamily="34" charset="0"/>
                      </a:endParaRPr>
                    </a:p>
                  </a:txBody>
                  <a:tcPr>
                    <a:solidFill>
                      <a:srgbClr val="00B050"/>
                    </a:solidFill>
                  </a:tcPr>
                </a:tc>
              </a:tr>
              <a:tr h="2775119">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endParaRPr lang="it-IT" sz="1200" dirty="0">
                        <a:latin typeface="Calibri" panose="020F0502020204030204" pitchFamily="34" charset="0"/>
                        <a:cs typeface="Calibri" panose="020F0502020204030204" pitchFamily="34" charset="0"/>
                      </a:endParaRPr>
                    </a:p>
                  </a:txBody>
                  <a:tcPr/>
                </a:tc>
                <a:tc>
                  <a:txBody>
                    <a:bodyPr/>
                    <a:lstStyle/>
                    <a:p>
                      <a:pPr algn="l" fontAlgn="t"/>
                      <a:r>
                        <a:rPr lang="it-IT" sz="900" b="0" i="0" u="none" strike="noStrike" dirty="0">
                          <a:solidFill>
                            <a:srgbClr val="000000"/>
                          </a:solidFill>
                          <a:effectLst/>
                          <a:latin typeface="Calibri" panose="020F0502020204030204" pitchFamily="34" charset="0"/>
                        </a:rPr>
                        <a:t>IL FILE del CNR-ISE non è aggiornato, infatti dei </a:t>
                      </a:r>
                      <a:r>
                        <a:rPr lang="it-IT" sz="900" b="0" i="0" u="none" strike="noStrike" dirty="0" err="1">
                          <a:solidFill>
                            <a:srgbClr val="000000"/>
                          </a:solidFill>
                          <a:effectLst/>
                          <a:latin typeface="Calibri" panose="020F0502020204030204" pitchFamily="34" charset="0"/>
                        </a:rPr>
                        <a:t>taxa</a:t>
                      </a:r>
                      <a:r>
                        <a:rPr lang="it-IT" sz="900" b="0" i="0" u="none" strike="noStrike" dirty="0">
                          <a:solidFill>
                            <a:srgbClr val="000000"/>
                          </a:solidFill>
                          <a:effectLst/>
                          <a:latin typeface="Calibri" panose="020F0502020204030204" pitchFamily="34" charset="0"/>
                        </a:rPr>
                        <a:t> non sono presenti</a:t>
                      </a: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c>
                  <a:txBody>
                    <a:bodyPr/>
                    <a:lstStyle/>
                    <a:p>
                      <a:pPr algn="l" fontAlgn="t"/>
                      <a:r>
                        <a:rPr lang="it-IT" sz="900" b="0" i="0" u="none" strike="noStrike" dirty="0">
                          <a:solidFill>
                            <a:srgbClr val="000000"/>
                          </a:solidFill>
                          <a:effectLst/>
                          <a:latin typeface="Calibri" panose="020F0502020204030204" pitchFamily="34" charset="0"/>
                        </a:rPr>
                        <a:t>Complessità del foglio di calcolo. Difficoltà nell'interpretazione del livello tassonomico richiesto per il calcolo dell'indice (specie, genere). Scarsa rappresentatività delle liste di specie indicatrici per alcuni dei nostri corpi idrici lacustri.</a:t>
                      </a: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lista delle specie non è aggiornata</a:t>
                      </a: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protetto da password e non più modificabile</a:t>
                      </a: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1-le liste </a:t>
                      </a:r>
                      <a:r>
                        <a:rPr lang="it-IT" sz="900" b="0" i="0" u="none" strike="noStrike" dirty="0" err="1">
                          <a:solidFill>
                            <a:srgbClr val="000000"/>
                          </a:solidFill>
                          <a:effectLst/>
                          <a:latin typeface="Calibri" panose="020F0502020204030204" pitchFamily="34" charset="0"/>
                        </a:rPr>
                        <a:t>fitoplanctoniche</a:t>
                      </a:r>
                      <a:r>
                        <a:rPr lang="it-IT" sz="900" b="0" i="0" u="none" strike="noStrike" dirty="0">
                          <a:solidFill>
                            <a:srgbClr val="000000"/>
                          </a:solidFill>
                          <a:effectLst/>
                          <a:latin typeface="Calibri" panose="020F0502020204030204" pitchFamily="34" charset="0"/>
                        </a:rPr>
                        <a:t> non sono aggiornate, 2-mancano gli </a:t>
                      </a:r>
                      <a:r>
                        <a:rPr lang="it-IT" sz="900" b="0" i="0" u="none" strike="noStrike" dirty="0" err="1">
                          <a:solidFill>
                            <a:srgbClr val="000000"/>
                          </a:solidFill>
                          <a:effectLst/>
                          <a:latin typeface="Calibri" panose="020F0502020204030204" pitchFamily="34" charset="0"/>
                        </a:rPr>
                        <a:t>scores</a:t>
                      </a:r>
                      <a:r>
                        <a:rPr lang="it-IT" sz="900" b="0" i="0" u="none" strike="noStrike" dirty="0">
                          <a:solidFill>
                            <a:srgbClr val="000000"/>
                          </a:solidFill>
                          <a:effectLst/>
                          <a:latin typeface="Calibri" panose="020F0502020204030204" pitchFamily="34" charset="0"/>
                        </a:rPr>
                        <a:t> attribuiti ad alcuni </a:t>
                      </a:r>
                      <a:r>
                        <a:rPr lang="it-IT" sz="900" b="0" i="0" u="none" strike="noStrike" dirty="0" err="1">
                          <a:solidFill>
                            <a:srgbClr val="000000"/>
                          </a:solidFill>
                          <a:effectLst/>
                          <a:latin typeface="Calibri" panose="020F0502020204030204" pitchFamily="34" charset="0"/>
                        </a:rPr>
                        <a:t>taxa</a:t>
                      </a:r>
                      <a:r>
                        <a:rPr lang="it-IT" sz="900" b="0" i="0" u="none" strike="noStrike" dirty="0">
                          <a:solidFill>
                            <a:srgbClr val="000000"/>
                          </a:solidFill>
                          <a:effectLst/>
                          <a:latin typeface="Calibri" panose="020F0502020204030204" pitchFamily="34" charset="0"/>
                        </a:rPr>
                        <a:t> tipici delle comunità </a:t>
                      </a:r>
                      <a:r>
                        <a:rPr lang="it-IT" sz="900" b="0" i="0" u="none" strike="noStrike" dirty="0" err="1">
                          <a:solidFill>
                            <a:srgbClr val="000000"/>
                          </a:solidFill>
                          <a:effectLst/>
                          <a:latin typeface="Calibri" panose="020F0502020204030204" pitchFamily="34" charset="0"/>
                        </a:rPr>
                        <a:t>fitoplanctoniche</a:t>
                      </a:r>
                      <a:r>
                        <a:rPr lang="it-IT" sz="900" b="0" i="0" u="none" strike="noStrike" dirty="0">
                          <a:solidFill>
                            <a:srgbClr val="000000"/>
                          </a:solidFill>
                          <a:effectLst/>
                          <a:latin typeface="Calibri" panose="020F0502020204030204" pitchFamily="34" charset="0"/>
                        </a:rPr>
                        <a:t> rinvenute in questi CI, 3- l'indice non ben calibrato con tutte le tipologie lacustri presenti sul territorio italiano</a:t>
                      </a: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Il numero basso di specie  a cui è associato un valore trofico e un valore indicatore per l'elaborazione dell'Indice </a:t>
                      </a:r>
                      <a:r>
                        <a:rPr lang="it-IT" sz="900" b="0" i="0" u="none" strike="noStrike" dirty="0" err="1">
                          <a:solidFill>
                            <a:srgbClr val="000000"/>
                          </a:solidFill>
                          <a:effectLst/>
                          <a:latin typeface="Calibri" panose="020F0502020204030204" pitchFamily="34" charset="0"/>
                        </a:rPr>
                        <a:t>MedPTI</a:t>
                      </a:r>
                      <a:endParaRPr lang="it-IT" sz="9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it-IT" sz="900" b="0" i="0" u="none" strike="noStrike" dirty="0">
                          <a:solidFill>
                            <a:srgbClr val="000000"/>
                          </a:solidFill>
                          <a:effectLst/>
                          <a:latin typeface="Calibri" panose="020F0502020204030204" pitchFamily="34" charset="0"/>
                        </a:rPr>
                        <a:t>Non si possono elaborare un numero di campioni diverso da 6. Per alcune specie non c'è il valore dell'indice trofico.</a:t>
                      </a:r>
                    </a:p>
                  </a:txBody>
                  <a:tcPr marL="6350" marR="6350" marT="6350" marB="0"/>
                </a:tc>
                <a:tc>
                  <a:txBody>
                    <a:bodyPr/>
                    <a:lstStyle/>
                    <a:p>
                      <a:endParaRPr lang="it-IT" sz="900" dirty="0">
                        <a:latin typeface="Calibri" panose="020F0502020204030204" pitchFamily="34" charset="0"/>
                        <a:cs typeface="Calibri" panose="020F0502020204030204" pitchFamily="34" charset="0"/>
                      </a:endParaRPr>
                    </a:p>
                  </a:txBody>
                  <a:tcPr/>
                </a:tc>
              </a:tr>
            </a:tbl>
          </a:graphicData>
        </a:graphic>
      </p:graphicFrame>
      <p:sp>
        <p:nvSpPr>
          <p:cNvPr id="5" name="Titolo 1"/>
          <p:cNvSpPr txBox="1">
            <a:spLocks/>
          </p:cNvSpPr>
          <p:nvPr/>
        </p:nvSpPr>
        <p:spPr>
          <a:xfrm>
            <a:off x="677334" y="87464"/>
            <a:ext cx="8462969" cy="732403"/>
          </a:xfrm>
          <a:prstGeom prst="rect">
            <a:avLst/>
          </a:prstGeom>
        </p:spPr>
        <p:txBody>
          <a:bodyPr vert="horz" lIns="91440" tIns="45720" rIns="91440" bIns="45720" rtlCol="0" anchor="b">
            <a:normAutofit/>
          </a:bodyPr>
          <a:lstStyle>
            <a:lvl1pPr algn="l" defTabSz="457200" rtl="0" eaLnBrk="1" latinLnBrk="0" hangingPunct="1">
              <a:spcBef>
                <a:spcPct val="0"/>
              </a:spcBef>
              <a:buNone/>
              <a:defRPr sz="2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1800" dirty="0">
                <a:solidFill>
                  <a:srgbClr val="0070C0"/>
                </a:solidFill>
              </a:rPr>
              <a:t>Quali strumenti informatici / software vengono utilizzati per la gestione ed elaborazione degli indici biologici</a:t>
            </a:r>
          </a:p>
        </p:txBody>
      </p:sp>
    </p:spTree>
    <p:extLst>
      <p:ext uri="{BB962C8B-B14F-4D97-AF65-F5344CB8AC3E}">
        <p14:creationId xmlns:p14="http://schemas.microsoft.com/office/powerpoint/2010/main" val="83117550"/>
      </p:ext>
    </p:extLst>
  </p:cSld>
  <p:clrMapOvr>
    <a:masterClrMapping/>
  </p:clrMapOvr>
  <p:timing>
    <p:tnLst>
      <p:par>
        <p:cTn id="1" dur="indefinite" restart="never" nodeType="tmRoot"/>
      </p:par>
    </p:tnLst>
  </p:timing>
</p:sld>
</file>

<file path=ppt/theme/theme1.xml><?xml version="1.0" encoding="utf-8"?>
<a:theme xmlns:a="http://schemas.openxmlformats.org/drawingml/2006/main" name="Sfaccettatura">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441</TotalTime>
  <Words>967</Words>
  <Application>Microsoft Office PowerPoint</Application>
  <PresentationFormat>Widescreen</PresentationFormat>
  <Paragraphs>167</Paragraphs>
  <Slides>12</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12</vt:i4>
      </vt:variant>
    </vt:vector>
  </HeadingPairs>
  <TitlesOfParts>
    <vt:vector size="18" baseType="lpstr">
      <vt:lpstr>Arial Unicode MS</vt:lpstr>
      <vt:lpstr>Arial</vt:lpstr>
      <vt:lpstr>Calibri</vt:lpstr>
      <vt:lpstr>Trebuchet MS</vt:lpstr>
      <vt:lpstr>Wingdings 3</vt:lpstr>
      <vt:lpstr>Sfaccettatura</vt:lpstr>
      <vt:lpstr>Sub tematica M3 - Limiti dimensionali e idrologici al monitoraggio biologico dei laghi</vt:lpstr>
      <vt:lpstr>Questionario integrativo sub tematica M3 - Limiti dimensionali e idrologici al monitoraggio biologico dei laghi - Risposte</vt:lpstr>
      <vt:lpstr>Domanda 37 (new) - Se i corpi idrici presentano superfici inferiori alla soglia di significatività stabilita  nell'Allegato1 del DM 131/2008 punto B.3.5.1 vengono monitorati comunque?</vt:lpstr>
      <vt:lpstr>Domanda 37 - Se i corpi idrici presentano superfici inferiori alla soglia di significatività stabilita dal DM 131/08 ma ricadono in aree protette, vengono monitorati comunque?</vt:lpstr>
      <vt:lpstr>EQB</vt:lpstr>
      <vt:lpstr>CHIMICO</vt:lpstr>
      <vt:lpstr>Quali elementi biologici e chimici vengono controllati? </vt:lpstr>
      <vt:lpstr>Presentazione standard di PowerPoint</vt:lpstr>
      <vt:lpstr>Fitoplancton (FP)</vt:lpstr>
      <vt:lpstr>Diatomee (D)</vt:lpstr>
      <vt:lpstr>Macroinvertebrati (M)</vt:lpstr>
      <vt:lpstr>Macrofite (MF)</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Gisella Ferroni</dc:creator>
  <cp:lastModifiedBy>Gisella Ferroni</cp:lastModifiedBy>
  <cp:revision>34</cp:revision>
  <dcterms:created xsi:type="dcterms:W3CDTF">2023-02-03T11:20:49Z</dcterms:created>
  <dcterms:modified xsi:type="dcterms:W3CDTF">2023-02-20T11:14:16Z</dcterms:modified>
</cp:coreProperties>
</file>